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686" r:id="rId3"/>
    <p:sldMasterId id="2147483673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274" r:id="rId8"/>
    <p:sldId id="284" r:id="rId9"/>
    <p:sldId id="277" r:id="rId10"/>
    <p:sldId id="278" r:id="rId11"/>
    <p:sldId id="276" r:id="rId12"/>
    <p:sldId id="275" r:id="rId13"/>
    <p:sldId id="280" r:id="rId14"/>
    <p:sldId id="286" r:id="rId15"/>
    <p:sldId id="282" r:id="rId16"/>
  </p:sldIdLst>
  <p:sldSz cx="9144000" cy="5143500" type="screen16x9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7E0F9"/>
    <a:srgbClr val="A9CFF5"/>
    <a:srgbClr val="1566B7"/>
    <a:srgbClr val="44B931"/>
    <a:srgbClr val="49C634"/>
    <a:srgbClr val="ED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5698" autoAdjust="0"/>
  </p:normalViewPr>
  <p:slideViewPr>
    <p:cSldViewPr showGuides="1">
      <p:cViewPr varScale="1">
        <p:scale>
          <a:sx n="123" d="100"/>
          <a:sy n="123" d="100"/>
        </p:scale>
        <p:origin x="-5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A2C0A-2D5E-44BE-8ECF-61E099AE84E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E8C2-3BD6-4565-87E3-72D17E9FE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27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0D90-71C4-4066-804F-5A17F72C1249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462B6-2D1D-4925-90DE-ADF8B6038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89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bg1"/>
              </a:buClr>
              <a:buFont typeface="Arial" panose="020B0604020202020204" pitchFamily="34" charset="0"/>
              <a:buNone/>
            </a:pPr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081A-4DF2-4F38-B74E-353E2E47484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5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081A-4DF2-4F38-B74E-353E2E47484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82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L’analyse d’un Evènement Indésirable Grave (EIG) lié aux psychotropes survenu début 2013 au Centre Hospitalier spécialisé en Psychiatrie (file active : 1018 patients en hospitalisation complète) a permis d’identifier 2 causes d’erreur de prescription: la perte d’information aux points de transition du parcours de soins (entrée, transferts, suivi en consultation externe) associée à une analyse pharmaceutique systématique de niveau 2 SFPC ne permettant pas d’identifier tous les risques.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7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77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Surdosage AVK, défaut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planification d’INR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Oubli d’un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Bbloquant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rebond d’HTA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Erreur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Tegretol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Teralithe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7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Préparation des hospitalisations: objectifs  d’hospitalisation</a:t>
            </a:r>
          </a:p>
          <a:p>
            <a:pPr algn="just"/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Planification/programmation: limitation des passages aux urgences</a:t>
            </a:r>
          </a:p>
          <a:p>
            <a:pPr algn="just"/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Préparation du patient: limitation des soins sous contrainte, des restrictions de liberté, des crise clastiques…</a:t>
            </a:r>
          </a:p>
          <a:p>
            <a:pPr algn="just"/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Coordination en amont des options thérapeutiques: puis schéma de relais en RPO </a:t>
            </a:r>
          </a:p>
          <a:p>
            <a:pPr algn="just"/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Implication du patient</a:t>
            </a:r>
          </a:p>
          <a:p>
            <a:pPr algn="just"/>
            <a:r>
              <a:rPr lang="fr-FR" b="0" dirty="0" smtClean="0">
                <a:solidFill>
                  <a:schemeClr val="bg1">
                    <a:lumMod val="50000"/>
                  </a:schemeClr>
                </a:solidFill>
              </a:rPr>
              <a:t>Coordination à la sortie: thérapeutiques et médico-social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7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53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62B6-2D1D-4925-90DE-ADF8B60386E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8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Optimisation des pratiques sur le moment de prise - utilisation des propriétés sédatives hypnotiques de certains antipsychotiques/antidépresseurs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800" b="1" dirty="0" smtClean="0">
              <a:solidFill>
                <a:schemeClr val="bg1"/>
              </a:solidFill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Substitution raisonnée des psychotropes selon un référentiel de pratique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sz="800" b="1" dirty="0" smtClean="0">
              <a:solidFill>
                <a:schemeClr val="bg1"/>
              </a:solidFill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Réduction des psychotropes (rationalisation des Prescriptions Hospitalières Exécutées en Ville PHEV)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081A-4DF2-4F38-B74E-353E2E47484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3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80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0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2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0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35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1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6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16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24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66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3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10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513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78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41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45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3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435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048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64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644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55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2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755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72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39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570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73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1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57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64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83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81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19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994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574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881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015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589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283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172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5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68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36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540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793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96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99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101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473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28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7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1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509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253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issar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CFF5"/>
            </a:gs>
            <a:gs pos="28000">
              <a:srgbClr val="C7E0F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7" name="Picture 4" descr="\\DI691SW\Commun$\CEPPRAL\Journees_regionales\2017\JR2017\Logos_instit_JR\CEPPRAAL_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0" y="4712849"/>
            <a:ext cx="665563" cy="4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DI691SW\Commun$\CEPPRAL\Journees_regionales\2017\JR2017\Logos_instit_JR\ARS-ARA_Logo_RGB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7" y="4731145"/>
            <a:ext cx="610135" cy="3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pied de page 7"/>
          <p:cNvSpPr txBox="1">
            <a:spLocks/>
          </p:cNvSpPr>
          <p:nvPr userDrawn="1"/>
        </p:nvSpPr>
        <p:spPr>
          <a:xfrm>
            <a:off x="5580112" y="4684803"/>
            <a:ext cx="331236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fr-FR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Journée Régionale Qualité et Sécurité en Santé 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 novembre 2018 – Lyon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28" descr="FAS_ARA_logo_tem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12849"/>
            <a:ext cx="648072" cy="4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CD26-128F-441D-853F-839C4E37DCC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EBD3-0635-485F-9F5D-79CEA8C93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41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4AC3-EB53-440B-8412-0E2293A2576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8D48-3A37-4220-92E7-6F788EC10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6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01D1-1667-4A21-871A-B76925F71A21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9A04-9232-48D3-8359-EE459E16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2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E76B-E943-40E0-8D54-66266589FE68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31E-9D45-4D13-B442-861EF9BE3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CFF5"/>
            </a:gs>
            <a:gs pos="12000">
              <a:srgbClr val="C7E0F9"/>
            </a:gs>
            <a:gs pos="8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3" y="267494"/>
            <a:ext cx="1329864" cy="9511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ZoneTexte 7"/>
          <p:cNvSpPr txBox="1"/>
          <p:nvPr/>
        </p:nvSpPr>
        <p:spPr>
          <a:xfrm>
            <a:off x="241663" y="1563638"/>
            <a:ext cx="8722825" cy="155505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</a:rPr>
              <a:t>Déploiement des Revues Pluridisciplinaires </a:t>
            </a:r>
            <a:r>
              <a:rPr lang="fr-FR" sz="2400" b="1" dirty="0">
                <a:solidFill>
                  <a:schemeClr val="accent1"/>
                </a:solidFill>
              </a:rPr>
              <a:t>des Ordonnances (RPO</a:t>
            </a:r>
            <a:r>
              <a:rPr lang="fr-FR" sz="2400" b="1" dirty="0" smtClean="0">
                <a:solidFill>
                  <a:schemeClr val="accent1"/>
                </a:solidFill>
              </a:rPr>
              <a:t>) dans le Parcours de Soins de Secteur Psychiatrique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53876" y="3579862"/>
            <a:ext cx="7210611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is-IS" sz="1100" b="1" dirty="0" smtClean="0">
                <a:solidFill>
                  <a:srgbClr val="000000"/>
                </a:solidFill>
              </a:rPr>
              <a:t>Périn-Dureau </a:t>
            </a:r>
            <a:r>
              <a:rPr lang="is-IS" sz="1100" b="1" dirty="0">
                <a:solidFill>
                  <a:srgbClr val="000000"/>
                </a:solidFill>
              </a:rPr>
              <a:t>M</a:t>
            </a:r>
            <a:r>
              <a:rPr lang="is-IS" sz="1100" b="1" dirty="0" smtClean="0">
                <a:solidFill>
                  <a:srgbClr val="000000"/>
                </a:solidFill>
              </a:rPr>
              <a:t>.</a:t>
            </a:r>
            <a:r>
              <a:rPr lang="is-IS" sz="1100" b="1" baseline="30000" dirty="0" smtClean="0">
                <a:solidFill>
                  <a:srgbClr val="000000"/>
                </a:solidFill>
              </a:rPr>
              <a:t>(1) </a:t>
            </a:r>
            <a:r>
              <a:rPr lang="is-IS" sz="1100" dirty="0">
                <a:solidFill>
                  <a:srgbClr val="000000"/>
                </a:solidFill>
              </a:rPr>
              <a:t>; </a:t>
            </a:r>
            <a:r>
              <a:rPr lang="is-IS" sz="1100" dirty="0" smtClean="0">
                <a:solidFill>
                  <a:srgbClr val="000000"/>
                </a:solidFill>
              </a:rPr>
              <a:t>Gauthier </a:t>
            </a:r>
            <a:r>
              <a:rPr lang="is-IS" sz="1100" dirty="0">
                <a:solidFill>
                  <a:srgbClr val="000000"/>
                </a:solidFill>
              </a:rPr>
              <a:t>N</a:t>
            </a:r>
            <a:r>
              <a:rPr lang="is-IS" sz="1100" dirty="0" smtClean="0">
                <a:solidFill>
                  <a:srgbClr val="000000"/>
                </a:solidFill>
              </a:rPr>
              <a:t>.</a:t>
            </a:r>
            <a:r>
              <a:rPr lang="is-IS" sz="1100" baseline="30000" dirty="0" smtClean="0">
                <a:solidFill>
                  <a:srgbClr val="000000"/>
                </a:solidFill>
              </a:rPr>
              <a:t>(2) </a:t>
            </a:r>
            <a:r>
              <a:rPr lang="is-IS" sz="1100" dirty="0">
                <a:solidFill>
                  <a:srgbClr val="000000"/>
                </a:solidFill>
              </a:rPr>
              <a:t>; </a:t>
            </a:r>
            <a:r>
              <a:rPr lang="is-IS" sz="1100" dirty="0" smtClean="0">
                <a:solidFill>
                  <a:srgbClr val="000000"/>
                </a:solidFill>
              </a:rPr>
              <a:t>Hermann N</a:t>
            </a:r>
            <a:r>
              <a:rPr lang="is-IS" sz="1100" baseline="30000" dirty="0">
                <a:solidFill>
                  <a:srgbClr val="000000"/>
                </a:solidFill>
              </a:rPr>
              <a:t>(1).</a:t>
            </a:r>
            <a:r>
              <a:rPr lang="is-IS" sz="1100" dirty="0">
                <a:solidFill>
                  <a:srgbClr val="000000"/>
                </a:solidFill>
              </a:rPr>
              <a:t>; Godet PF</a:t>
            </a:r>
            <a:r>
              <a:rPr lang="is-IS" sz="1100" dirty="0" smtClean="0">
                <a:solidFill>
                  <a:srgbClr val="000000"/>
                </a:solidFill>
              </a:rPr>
              <a:t>.</a:t>
            </a:r>
            <a:r>
              <a:rPr lang="is-IS" sz="1100" baseline="30000" dirty="0" smtClean="0">
                <a:solidFill>
                  <a:srgbClr val="000000"/>
                </a:solidFill>
              </a:rPr>
              <a:t>(1) </a:t>
            </a:r>
            <a:r>
              <a:rPr lang="is-IS" sz="1100" dirty="0" smtClean="0">
                <a:solidFill>
                  <a:srgbClr val="000000"/>
                </a:solidFill>
              </a:rPr>
              <a:t>; </a:t>
            </a:r>
            <a:r>
              <a:rPr lang="fr-FR" sz="1100" dirty="0" smtClean="0">
                <a:solidFill>
                  <a:srgbClr val="000000"/>
                </a:solidFill>
              </a:rPr>
              <a:t>Moulsma </a:t>
            </a:r>
            <a:r>
              <a:rPr lang="fr-FR" sz="1100" dirty="0">
                <a:solidFill>
                  <a:srgbClr val="000000"/>
                </a:solidFill>
              </a:rPr>
              <a:t>A</a:t>
            </a:r>
            <a:r>
              <a:rPr lang="fr-FR" sz="1100" dirty="0" smtClean="0">
                <a:solidFill>
                  <a:srgbClr val="000000"/>
                </a:solidFill>
              </a:rPr>
              <a:t>.</a:t>
            </a:r>
            <a:r>
              <a:rPr lang="fr-FR" sz="1100" baseline="30000" dirty="0" smtClean="0">
                <a:solidFill>
                  <a:srgbClr val="000000"/>
                </a:solidFill>
              </a:rPr>
              <a:t>(2)</a:t>
            </a:r>
            <a:r>
              <a:rPr lang="fr-FR" sz="11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fr-FR" sz="1100" baseline="30000" dirty="0" smtClean="0">
                <a:solidFill>
                  <a:srgbClr val="000000"/>
                </a:solidFill>
              </a:rPr>
              <a:t>(</a:t>
            </a:r>
            <a:r>
              <a:rPr lang="fr-FR" sz="1100" baseline="30000" dirty="0">
                <a:solidFill>
                  <a:srgbClr val="000000"/>
                </a:solidFill>
              </a:rPr>
              <a:t>1</a:t>
            </a:r>
            <a:r>
              <a:rPr lang="fr-FR" sz="1100" baseline="30000" dirty="0" smtClean="0">
                <a:solidFill>
                  <a:srgbClr val="000000"/>
                </a:solidFill>
              </a:rPr>
              <a:t>) </a:t>
            </a:r>
            <a:r>
              <a:rPr lang="fr-FR" sz="1100" dirty="0">
                <a:solidFill>
                  <a:srgbClr val="000000"/>
                </a:solidFill>
              </a:rPr>
              <a:t>Pôle </a:t>
            </a:r>
            <a:r>
              <a:rPr lang="fr-FR" sz="1100" dirty="0" smtClean="0">
                <a:solidFill>
                  <a:srgbClr val="000000"/>
                </a:solidFill>
              </a:rPr>
              <a:t>69G34, Psychiatrie </a:t>
            </a:r>
            <a:r>
              <a:rPr lang="fr-FR" sz="1100" dirty="0">
                <a:solidFill>
                  <a:srgbClr val="000000"/>
                </a:solidFill>
              </a:rPr>
              <a:t>adulte, </a:t>
            </a:r>
            <a:r>
              <a:rPr lang="fr-FR" sz="1100" baseline="30000" dirty="0" smtClean="0">
                <a:solidFill>
                  <a:srgbClr val="000000"/>
                </a:solidFill>
              </a:rPr>
              <a:t>(2)</a:t>
            </a:r>
            <a:r>
              <a:rPr lang="fr-FR" sz="1100" dirty="0" smtClean="0">
                <a:solidFill>
                  <a:srgbClr val="000000"/>
                </a:solidFill>
              </a:rPr>
              <a:t> </a:t>
            </a:r>
            <a:r>
              <a:rPr lang="fr-FR" sz="1100" dirty="0">
                <a:solidFill>
                  <a:srgbClr val="000000"/>
                </a:solidFill>
              </a:rPr>
              <a:t>Pharmacie, Centre Hospitalier de Saint-</a:t>
            </a:r>
            <a:r>
              <a:rPr lang="fr-FR" sz="1100" dirty="0" smtClean="0">
                <a:solidFill>
                  <a:srgbClr val="000000"/>
                </a:solidFill>
              </a:rPr>
              <a:t>Cyr</a:t>
            </a:r>
            <a:r>
              <a:rPr lang="fr-FR" sz="1100" dirty="0">
                <a:solidFill>
                  <a:srgbClr val="000000"/>
                </a:solidFill>
              </a:rPr>
              <a:t>-au-Mont-</a:t>
            </a:r>
            <a:r>
              <a:rPr lang="fr-FR" sz="1100" dirty="0" smtClean="0">
                <a:solidFill>
                  <a:srgbClr val="000000"/>
                </a:solidFill>
              </a:rPr>
              <a:t>d'Or</a:t>
            </a:r>
            <a:endParaRPr lang="fr-FR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195486"/>
            <a:ext cx="6552728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3000" b="1" kern="1800" dirty="0" smtClean="0">
                <a:solidFill>
                  <a:srgbClr val="1566B7"/>
                </a:solidFill>
              </a:rPr>
              <a:t>RPO - PARCOURS DE SOINS</a:t>
            </a:r>
            <a:endParaRPr lang="fr-FR" sz="3000" b="1" kern="1800" dirty="0">
              <a:solidFill>
                <a:srgbClr val="1566B7"/>
              </a:solidFill>
            </a:endParaRPr>
          </a:p>
        </p:txBody>
      </p:sp>
      <p:pic>
        <p:nvPicPr>
          <p:cNvPr id="22" name="Image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7826"/>
            <a:ext cx="813057" cy="4960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ZoneTexte 1"/>
          <p:cNvSpPr txBox="1"/>
          <p:nvPr/>
        </p:nvSpPr>
        <p:spPr>
          <a:xfrm>
            <a:off x="3660891" y="29381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/>
                </a:solidFill>
              </a:rPr>
              <a:t>RPO</a:t>
            </a:r>
            <a:endParaRPr lang="fr-FR" sz="2400" b="1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9695" y="803485"/>
            <a:ext cx="284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EXTRA HOSPITALIER HDJ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9952" y="2365779"/>
            <a:ext cx="312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Optimisation thérapeutique</a:t>
            </a:r>
          </a:p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HC courtes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RÃ©sultat de recherche d'images pour &quot;petit peuple 3 d arriv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60" y="1748167"/>
            <a:ext cx="758158" cy="8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887068" y="787161"/>
            <a:ext cx="284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EXTRA HOSPITALIER CMP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072" y="803485"/>
            <a:ext cx="452259" cy="36746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049" y="1909540"/>
            <a:ext cx="2321197" cy="548810"/>
          </a:xfrm>
          <a:prstGeom prst="rect">
            <a:avLst/>
          </a:prstGeom>
        </p:spPr>
      </p:pic>
      <p:pic>
        <p:nvPicPr>
          <p:cNvPr id="31" name="Picture 2" descr="RÃ©sultat de recherche d'images pour &quot;petit peuple 3 d arriv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71" y="1793135"/>
            <a:ext cx="758158" cy="8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lèche courbée vers le bas 29"/>
          <p:cNvSpPr/>
          <p:nvPr/>
        </p:nvSpPr>
        <p:spPr>
          <a:xfrm>
            <a:off x="323707" y="1170946"/>
            <a:ext cx="2733889" cy="792857"/>
          </a:xfrm>
          <a:prstGeom prst="curved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Flèche courbée vers le bas 32"/>
          <p:cNvSpPr/>
          <p:nvPr/>
        </p:nvSpPr>
        <p:spPr>
          <a:xfrm flipH="1">
            <a:off x="5798246" y="1195259"/>
            <a:ext cx="2867634" cy="703334"/>
          </a:xfrm>
          <a:prstGeom prst="curved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e bas 33"/>
          <p:cNvSpPr/>
          <p:nvPr/>
        </p:nvSpPr>
        <p:spPr>
          <a:xfrm rot="10800000">
            <a:off x="332892" y="3756871"/>
            <a:ext cx="2684429" cy="823806"/>
          </a:xfrm>
          <a:prstGeom prst="curved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Flèche courbée vers le bas 37"/>
          <p:cNvSpPr/>
          <p:nvPr/>
        </p:nvSpPr>
        <p:spPr>
          <a:xfrm rot="10800000" flipH="1">
            <a:off x="5929576" y="3774852"/>
            <a:ext cx="2736304" cy="800238"/>
          </a:xfrm>
          <a:prstGeom prst="curved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 useBgFill="1">
        <p:nvSpPr>
          <p:cNvPr id="39" name="ZoneTexte 38"/>
          <p:cNvSpPr txBox="1"/>
          <p:nvPr/>
        </p:nvSpPr>
        <p:spPr>
          <a:xfrm>
            <a:off x="1934201" y="3447929"/>
            <a:ext cx="5131579" cy="5754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180000" rIns="180000" bIns="180000" rtlCol="0">
            <a:no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dirty="0"/>
              <a:t>Dossier Patient Informatisé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98358" y="2603182"/>
            <a:ext cx="214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</a:rPr>
              <a:t>Déploiement</a:t>
            </a:r>
          </a:p>
          <a:p>
            <a:pPr algn="ctr"/>
            <a:r>
              <a:rPr lang="fr-FR" sz="2000" b="1" dirty="0" smtClean="0">
                <a:solidFill>
                  <a:schemeClr val="accent6"/>
                </a:solidFill>
              </a:rPr>
              <a:t>RPO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300192" y="2603182"/>
            <a:ext cx="214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</a:rPr>
              <a:t>Déploiement</a:t>
            </a:r>
          </a:p>
          <a:p>
            <a:pPr algn="ctr"/>
            <a:r>
              <a:rPr lang="fr-FR" sz="2000" b="1" dirty="0" smtClean="0">
                <a:solidFill>
                  <a:schemeClr val="accent6"/>
                </a:solidFill>
              </a:rPr>
              <a:t>RPO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6365" r="8678" b="10636"/>
          <a:stretch/>
        </p:blipFill>
        <p:spPr>
          <a:xfrm>
            <a:off x="4765875" y="2797512"/>
            <a:ext cx="524189" cy="546055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" y="833673"/>
            <a:ext cx="452259" cy="3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7826"/>
            <a:ext cx="813057" cy="4960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ZoneTexte 11"/>
          <p:cNvSpPr txBox="1"/>
          <p:nvPr/>
        </p:nvSpPr>
        <p:spPr>
          <a:xfrm>
            <a:off x="215952" y="771550"/>
            <a:ext cx="8712968" cy="34134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180000" rIns="180000" bIns="180000" rtlCol="0">
            <a:noAutofit/>
          </a:bodyPr>
          <a:lstStyle>
            <a:defPPr>
              <a:defRPr lang="fr-FR"/>
            </a:defPPr>
            <a:lvl1pPr>
              <a:defRPr sz="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Coordination </a:t>
            </a:r>
            <a:r>
              <a:rPr lang="fr-FR" sz="2000" dirty="0">
                <a:solidFill>
                  <a:schemeClr val="bg1"/>
                </a:solidFill>
              </a:rPr>
              <a:t>pharmaceutique de la méthode pérennisée depuis </a:t>
            </a:r>
            <a:r>
              <a:rPr lang="fr-FR" sz="2000" dirty="0" smtClean="0">
                <a:solidFill>
                  <a:schemeClr val="bg1"/>
                </a:solidFill>
              </a:rPr>
              <a:t>5 ans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Concertation </a:t>
            </a:r>
            <a:r>
              <a:rPr lang="fr-FR" sz="2000" dirty="0">
                <a:solidFill>
                  <a:schemeClr val="bg1"/>
                </a:solidFill>
              </a:rPr>
              <a:t>interprofessionnelle </a:t>
            </a:r>
            <a:r>
              <a:rPr lang="fr-FR" sz="2000" dirty="0" smtClean="0">
                <a:solidFill>
                  <a:schemeClr val="bg1"/>
                </a:solidFill>
              </a:rPr>
              <a:t>programmée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Cohérence </a:t>
            </a:r>
            <a:r>
              <a:rPr lang="fr-FR" sz="2000" dirty="0">
                <a:solidFill>
                  <a:schemeClr val="bg1"/>
                </a:solidFill>
              </a:rPr>
              <a:t>pharmaco-thérapeutique dans la prise en charge du </a:t>
            </a:r>
            <a:r>
              <a:rPr lang="fr-FR" sz="2000" dirty="0" smtClean="0">
                <a:solidFill>
                  <a:schemeClr val="bg1"/>
                </a:solidFill>
              </a:rPr>
              <a:t>patient</a:t>
            </a:r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Amélioration </a:t>
            </a:r>
            <a:r>
              <a:rPr lang="fr-FR" sz="2000" dirty="0">
                <a:solidFill>
                  <a:schemeClr val="bg1"/>
                </a:solidFill>
              </a:rPr>
              <a:t>des pratiques médicales, pharmaceutiques et </a:t>
            </a:r>
            <a:r>
              <a:rPr lang="fr-FR" sz="2000" dirty="0" smtClean="0">
                <a:solidFill>
                  <a:schemeClr val="bg1"/>
                </a:solidFill>
              </a:rPr>
              <a:t>soignantes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Développement initial en intra, articulation avec l’ambulatoire, déploiement sur l’hôpital de jour/CMP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Articulation dans le Dossier Patient Informatisé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/>
              <a:t>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31640" y="152069"/>
            <a:ext cx="5040560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 lvl="1">
              <a:lnSpc>
                <a:spcPct val="109000"/>
              </a:lnSpc>
            </a:pPr>
            <a:r>
              <a:rPr lang="fr-FR" sz="3000" b="1" kern="1800" dirty="0" smtClean="0">
                <a:solidFill>
                  <a:srgbClr val="1566B7"/>
                </a:solidFill>
              </a:rPr>
              <a:t>CONCLUSION</a:t>
            </a:r>
            <a:endParaRPr lang="fr-FR" sz="3000" b="1" kern="1800" dirty="0">
              <a:solidFill>
                <a:srgbClr val="156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292" y="105147"/>
            <a:ext cx="7056784" cy="62148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</a:pPr>
            <a:r>
              <a:rPr lang="fr-FR" b="1" kern="1800" dirty="0" smtClean="0">
                <a:solidFill>
                  <a:srgbClr val="1566B7"/>
                </a:solidFill>
              </a:rPr>
              <a:t>CONTEXTE -  TERRITOIRE DE COMPETENCE</a:t>
            </a:r>
            <a:endParaRPr lang="fr-FR" b="1" kern="1800" dirty="0">
              <a:solidFill>
                <a:srgbClr val="1566B7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0" y="142876"/>
            <a:ext cx="884731" cy="55357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49" y="2081557"/>
            <a:ext cx="1638152" cy="1660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6669" t="7308" r="2916"/>
          <a:stretch/>
        </p:blipFill>
        <p:spPr>
          <a:xfrm>
            <a:off x="177544" y="2081558"/>
            <a:ext cx="2006798" cy="12650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366" y="3492468"/>
            <a:ext cx="3543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Urgences psychiatriques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Hospitalisations complètes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92782" y="3579862"/>
            <a:ext cx="3170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HDJ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Ambulatoire CMP CATTP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633" y="166547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EPSM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770323" y="1969576"/>
            <a:ext cx="792088" cy="504056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988736" y="1963221"/>
            <a:ext cx="792088" cy="504056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869878" y="3147814"/>
            <a:ext cx="2782242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" name="Image 10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327" y="982286"/>
            <a:ext cx="1150243" cy="107025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908140" y="1696250"/>
            <a:ext cx="3155452" cy="369332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30 structures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extra-hospitalières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9852" y="2492050"/>
            <a:ext cx="1979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Parcours patient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1" y="120443"/>
            <a:ext cx="671140" cy="4126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ZoneTexte 17"/>
          <p:cNvSpPr txBox="1"/>
          <p:nvPr/>
        </p:nvSpPr>
        <p:spPr>
          <a:xfrm>
            <a:off x="1907704" y="1089409"/>
            <a:ext cx="5316787" cy="326870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Revues Pluridisciplinaires des Ordonnances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RPO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6365" r="8678" b="10636"/>
          <a:stretch/>
        </p:blipFill>
        <p:spPr>
          <a:xfrm>
            <a:off x="2843808" y="3219822"/>
            <a:ext cx="1059985" cy="11042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4" y="3219822"/>
            <a:ext cx="16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C3300"/>
                </a:solidFill>
              </a:rPr>
              <a:t>Psychiatres</a:t>
            </a:r>
          </a:p>
          <a:p>
            <a:r>
              <a:rPr lang="fr-FR" sz="2000" b="1" dirty="0" smtClean="0">
                <a:solidFill>
                  <a:srgbClr val="64E331"/>
                </a:solidFill>
              </a:rPr>
              <a:t>Pharmaciens</a:t>
            </a:r>
          </a:p>
          <a:p>
            <a:r>
              <a:rPr lang="fr-FR" sz="2000" b="1" dirty="0" smtClean="0">
                <a:solidFill>
                  <a:schemeClr val="accent1"/>
                </a:solidFill>
              </a:rPr>
              <a:t>Infirmiers</a:t>
            </a:r>
          </a:p>
          <a:p>
            <a:r>
              <a:rPr lang="fr-FR" sz="2000" b="1" dirty="0" smtClean="0">
                <a:solidFill>
                  <a:srgbClr val="FFCC00"/>
                </a:solidFill>
              </a:rPr>
              <a:t>Généralistes</a:t>
            </a:r>
            <a:endParaRPr lang="fr-FR" sz="2000" b="1" dirty="0">
              <a:solidFill>
                <a:srgbClr val="FFCC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2058" y="2733379"/>
            <a:ext cx="7088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Intra hospitalier : méthode mise en place en 2013 et pérennisée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90176" y="1580964"/>
            <a:ext cx="6351841" cy="9737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180000" rIns="180000" bIns="180000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Éviter les Evénements Indésirables Graves (EIG) médicamenteux   </a:t>
            </a:r>
          </a:p>
          <a:p>
            <a:pPr algn="ctr"/>
            <a:endParaRPr lang="fr-FR" sz="2400" b="1" dirty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1727" y="75933"/>
            <a:ext cx="8061970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2400" b="1" kern="1800" dirty="0" smtClean="0">
                <a:solidFill>
                  <a:srgbClr val="1566B7"/>
                </a:solidFill>
              </a:rPr>
              <a:t>SECURISATION DE LA PRISE EN CHARGE MEDICAMENTEUSE</a:t>
            </a:r>
            <a:endParaRPr lang="fr-FR" sz="2800" b="1" kern="1800" dirty="0">
              <a:solidFill>
                <a:srgbClr val="156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1" y="120443"/>
            <a:ext cx="671140" cy="4126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Organigramme : Décision 25"/>
          <p:cNvSpPr/>
          <p:nvPr/>
        </p:nvSpPr>
        <p:spPr>
          <a:xfrm>
            <a:off x="184733" y="1894268"/>
            <a:ext cx="1944216" cy="1152128"/>
          </a:xfrm>
          <a:prstGeom prst="flowChartDecis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Impacts</a:t>
            </a:r>
            <a:endParaRPr lang="fr-FR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2339753" y="1288236"/>
            <a:ext cx="6552728" cy="2423863"/>
            <a:chOff x="2561765" y="1103570"/>
            <a:chExt cx="5484299" cy="2423863"/>
          </a:xfrm>
        </p:grpSpPr>
        <p:sp>
          <p:nvSpPr>
            <p:cNvPr id="8" name="ZoneTexte 7"/>
            <p:cNvSpPr txBox="1"/>
            <p:nvPr/>
          </p:nvSpPr>
          <p:spPr>
            <a:xfrm>
              <a:off x="2561765" y="1635646"/>
              <a:ext cx="5466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Ajustement des moments de prises médicaments (2015-2018 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  <a:sym typeface="Wingdings 3" panose="05040102010807070707" pitchFamily="18" charset="2"/>
                </a:rPr>
                <a:t> x3)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579445" y="2154953"/>
              <a:ext cx="494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Substitutions de molécules (&gt; 14%)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579445" y="2656527"/>
              <a:ext cx="5178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Réduction du nombre de psychotropes (&gt; 10%)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579445" y="3158101"/>
              <a:ext cx="5178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Réduction des Evènements indésirables Graves (EIG)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79445" y="1103570"/>
              <a:ext cx="5466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Modifications des posologies (50%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  <a:sym typeface="Wingdings 3" panose="05040102010807070707" pitchFamily="18" charset="2"/>
                </a:rPr>
                <a:t>)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974527" y="75933"/>
            <a:ext cx="8061970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2400" b="1" kern="1800" dirty="0" smtClean="0">
                <a:solidFill>
                  <a:srgbClr val="1566B7"/>
                </a:solidFill>
              </a:rPr>
              <a:t>SECURISATION DE LA PRISE EN CHARGE MEDICAMENTEUSE</a:t>
            </a:r>
            <a:endParaRPr lang="fr-FR" sz="2800" b="1" kern="1800" dirty="0">
              <a:solidFill>
                <a:srgbClr val="156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1" y="120443"/>
            <a:ext cx="671140" cy="4126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ZoneTexte 16"/>
          <p:cNvSpPr txBox="1"/>
          <p:nvPr/>
        </p:nvSpPr>
        <p:spPr>
          <a:xfrm>
            <a:off x="1043608" y="75933"/>
            <a:ext cx="7758887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2400" b="1" kern="1800" dirty="0" smtClean="0">
                <a:solidFill>
                  <a:srgbClr val="1566B7"/>
                </a:solidFill>
              </a:rPr>
              <a:t>SECURISATION DE LA PRISE EN CHARGE MEDICAMENTEUSE</a:t>
            </a:r>
            <a:endParaRPr lang="fr-FR" sz="2800" b="1" kern="1800" dirty="0">
              <a:solidFill>
                <a:srgbClr val="1566B7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165" y="925452"/>
            <a:ext cx="3094683" cy="58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180000" rIns="180000" bIns="180000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fr-FR" sz="2000" b="1" dirty="0" smtClean="0">
                <a:solidFill>
                  <a:schemeClr val="bg1"/>
                </a:solidFill>
              </a:rPr>
              <a:t>Avant </a:t>
            </a:r>
            <a:r>
              <a:rPr lang="fr-FR" sz="2000" b="1" dirty="0">
                <a:solidFill>
                  <a:schemeClr val="bg1"/>
                </a:solidFill>
              </a:rPr>
              <a:t>2014 : 4 à 5 </a:t>
            </a:r>
            <a:r>
              <a:rPr lang="fr-FR" sz="2000" b="1" dirty="0" smtClean="0">
                <a:solidFill>
                  <a:schemeClr val="bg1"/>
                </a:solidFill>
              </a:rPr>
              <a:t>EIG/an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65320" y="818006"/>
            <a:ext cx="59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Niveau prescription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 E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rreur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de molécule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conséquences cliniques, réanimation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urdosage/défaut surveillance : risque hémorragique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Rupture de traitement : sevrage brutal</a:t>
            </a:r>
            <a:endParaRPr lang="fr-FR" b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17891" y="3147814"/>
            <a:ext cx="564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Niveau administration/circuit médicament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I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dentito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-vigilance : administration au mauvais patient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 3" panose="05040102010807070707" pitchFamily="18" charset="2"/>
              <a:buChar char="]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L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ecture plan de soins : mauvais dosage</a:t>
            </a:r>
          </a:p>
          <a:p>
            <a:pPr marL="285750" indent="-285750">
              <a:buFont typeface="Wingdings 3" panose="05040102010807070707" pitchFamily="18" charset="2"/>
              <a:buChar char="]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erreur circuit : administration en doublon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165" y="3291830"/>
            <a:ext cx="3094683" cy="5878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180000" rIns="36000" bIns="180000" rtlCol="0">
            <a:noAutofit/>
          </a:bodyPr>
          <a:lstStyle/>
          <a:p>
            <a:pPr>
              <a:buClr>
                <a:schemeClr val="accent3"/>
              </a:buClr>
            </a:pPr>
            <a:r>
              <a:rPr lang="fr-FR" sz="2000" b="1" dirty="0" smtClean="0">
                <a:solidFill>
                  <a:schemeClr val="bg1"/>
                </a:solidFill>
                <a:sym typeface="Wingdings 3" panose="05040102010807070707" pitchFamily="18" charset="2"/>
              </a:rPr>
              <a:t>Depuis </a:t>
            </a:r>
            <a:r>
              <a:rPr lang="fr-FR" sz="2000" b="1" dirty="0">
                <a:solidFill>
                  <a:schemeClr val="bg1"/>
                </a:solidFill>
                <a:sym typeface="Wingdings 3" panose="05040102010807070707" pitchFamily="18" charset="2"/>
              </a:rPr>
              <a:t>2015 : 1 </a:t>
            </a:r>
            <a:r>
              <a:rPr lang="fr-FR" sz="2000" b="1" dirty="0" smtClean="0">
                <a:solidFill>
                  <a:schemeClr val="bg1"/>
                </a:solidFill>
                <a:sym typeface="Wingdings 3" panose="05040102010807070707" pitchFamily="18" charset="2"/>
              </a:rPr>
              <a:t>EIG - EPR/an</a:t>
            </a:r>
            <a:endParaRPr lang="fr-FR" sz="2000" b="1" dirty="0">
              <a:solidFill>
                <a:schemeClr val="bg1"/>
              </a:solidFill>
              <a:sym typeface="Wingdings 3" panose="05040102010807070707" pitchFamily="18" charset="2"/>
            </a:endParaRPr>
          </a:p>
          <a:p>
            <a:pPr algn="ctr"/>
            <a:endParaRPr lang="fr-FR" sz="2400" b="1" dirty="0">
              <a:solidFill>
                <a:schemeClr val="accent6"/>
              </a:solidFill>
            </a:endParaRPr>
          </a:p>
        </p:txBody>
      </p:sp>
      <p:pic>
        <p:nvPicPr>
          <p:cNvPr id="1028" name="Picture 4" descr="RÃ©sultat de recherche d'images pour &quot;diminu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4855"/>
            <a:ext cx="1629337" cy="9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1" y="120443"/>
            <a:ext cx="671140" cy="4126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ZoneTexte 16"/>
          <p:cNvSpPr txBox="1"/>
          <p:nvPr/>
        </p:nvSpPr>
        <p:spPr>
          <a:xfrm>
            <a:off x="1043608" y="75933"/>
            <a:ext cx="7688836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2800" b="1" kern="1800" dirty="0" smtClean="0">
                <a:solidFill>
                  <a:srgbClr val="1566B7"/>
                </a:solidFill>
              </a:rPr>
              <a:t>DEPLOIEMENT DANS LE PARCOURS DE SOINS</a:t>
            </a:r>
            <a:endParaRPr lang="fr-FR" sz="3000" b="1" kern="1800" dirty="0">
              <a:solidFill>
                <a:srgbClr val="1566B7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835696" y="2283718"/>
            <a:ext cx="715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Préparation des hospitalisations</a:t>
            </a:r>
          </a:p>
          <a:p>
            <a:pPr algn="just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Planification/programmation</a:t>
            </a:r>
          </a:p>
          <a:p>
            <a:pPr algn="just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Préparation du patient</a:t>
            </a:r>
          </a:p>
          <a:p>
            <a:pPr algn="just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Coordination en amont des options thérapeutiques</a:t>
            </a:r>
          </a:p>
          <a:p>
            <a:pPr algn="just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Implication du patient</a:t>
            </a:r>
          </a:p>
          <a:p>
            <a:pPr algn="just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Coordination à la sortie: thérapeutiques et médico-social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rganigramme : Décision 12"/>
          <p:cNvSpPr/>
          <p:nvPr/>
        </p:nvSpPr>
        <p:spPr>
          <a:xfrm>
            <a:off x="120112" y="2787774"/>
            <a:ext cx="1533218" cy="875473"/>
          </a:xfrm>
          <a:prstGeom prst="flowChartDecis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Impacts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2699792" y="987574"/>
            <a:ext cx="4968552" cy="9993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180000" rIns="180000" bIns="180000" rtlCol="0"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Coordination avec l’extra hospitalier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CMP / HDJ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1" y="120443"/>
            <a:ext cx="671140" cy="4126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ZoneTexte 16"/>
          <p:cNvSpPr txBox="1"/>
          <p:nvPr/>
        </p:nvSpPr>
        <p:spPr>
          <a:xfrm>
            <a:off x="1259632" y="92632"/>
            <a:ext cx="5053431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2800" b="1" kern="1800" dirty="0" smtClean="0">
                <a:solidFill>
                  <a:srgbClr val="1566B7"/>
                </a:solidFill>
              </a:rPr>
              <a:t>RPO ET PARCOURS PATIENT</a:t>
            </a:r>
            <a:endParaRPr lang="fr-FR" sz="2800" b="1" kern="1800" dirty="0">
              <a:solidFill>
                <a:srgbClr val="1566B7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844" y="888068"/>
            <a:ext cx="8913644" cy="326870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Extra hospitalier CMP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 Intra hospitalier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Extra hospitalier CMP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190850" y="1967809"/>
            <a:ext cx="2629425" cy="553808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Ordonnance</a:t>
            </a:r>
          </a:p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Admission HC - 24/09/2019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808974" y="1948504"/>
            <a:ext cx="2155514" cy="541619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Ordonnance</a:t>
            </a:r>
          </a:p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Sortie HC - 25/10/2018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4" y="1276246"/>
            <a:ext cx="8906497" cy="5254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2009" y="1953217"/>
            <a:ext cx="1376546" cy="498298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Ordonnance </a:t>
            </a:r>
          </a:p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Ambulatoire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50" y="2533926"/>
            <a:ext cx="3459463" cy="13590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" y="2509307"/>
            <a:ext cx="3188629" cy="14083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19480" y="3837407"/>
            <a:ext cx="3545008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Diminution du nombre de psychotropes</a:t>
            </a:r>
          </a:p>
          <a:p>
            <a:r>
              <a:rPr lang="fr-FR" sz="1600" b="1" dirty="0" smtClean="0">
                <a:solidFill>
                  <a:schemeClr val="accent3"/>
                </a:solidFill>
              </a:rPr>
              <a:t>Changement de molécule</a:t>
            </a:r>
          </a:p>
          <a:p>
            <a:r>
              <a:rPr lang="fr-FR" sz="1600" b="1" dirty="0" smtClean="0">
                <a:solidFill>
                  <a:schemeClr val="accent3"/>
                </a:solidFill>
              </a:rPr>
              <a:t>Surveillance risque métabolique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979712" y="2202366"/>
            <a:ext cx="1008112" cy="0"/>
          </a:xfrm>
          <a:prstGeom prst="straightConnector1">
            <a:avLst/>
          </a:prstGeom>
          <a:ln w="317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724128" y="2184226"/>
            <a:ext cx="1008112" cy="0"/>
          </a:xfrm>
          <a:prstGeom prst="straightConnector1">
            <a:avLst/>
          </a:prstGeom>
          <a:ln w="317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724" y="2490123"/>
            <a:ext cx="1733550" cy="238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t="21108" b="-1"/>
          <a:stretch/>
        </p:blipFill>
        <p:spPr>
          <a:xfrm>
            <a:off x="7020272" y="2676784"/>
            <a:ext cx="1981200" cy="1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1" y="120443"/>
            <a:ext cx="671140" cy="4126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ZoneTexte 16"/>
          <p:cNvSpPr txBox="1"/>
          <p:nvPr/>
        </p:nvSpPr>
        <p:spPr>
          <a:xfrm>
            <a:off x="1259632" y="92632"/>
            <a:ext cx="5053431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2800" b="1" kern="1800" dirty="0" smtClean="0">
                <a:solidFill>
                  <a:srgbClr val="1566B7"/>
                </a:solidFill>
              </a:rPr>
              <a:t>RPO ET PARCOURS PATIENT</a:t>
            </a:r>
            <a:endParaRPr lang="fr-FR" sz="3000" b="1" kern="1800" dirty="0">
              <a:solidFill>
                <a:srgbClr val="1566B7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6645" y="2735146"/>
            <a:ext cx="3914290" cy="1900700"/>
            <a:chOff x="76128" y="2713093"/>
            <a:chExt cx="3914290" cy="19007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49" y="3272918"/>
              <a:ext cx="3219450" cy="447675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76128" y="2713093"/>
              <a:ext cx="3914290" cy="1900700"/>
              <a:chOff x="104251" y="1636512"/>
              <a:chExt cx="3914290" cy="1900700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251" y="1636512"/>
                <a:ext cx="3286125" cy="54292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6"/>
              <a:srcRect r="32595"/>
              <a:stretch/>
            </p:blipFill>
            <p:spPr>
              <a:xfrm>
                <a:off x="114972" y="2660912"/>
                <a:ext cx="3903569" cy="876300"/>
              </a:xfrm>
              <a:prstGeom prst="rect">
                <a:avLst/>
              </a:prstGeom>
            </p:spPr>
          </p:pic>
        </p:grpSp>
      </p:grpSp>
      <p:sp>
        <p:nvSpPr>
          <p:cNvPr id="28" name="ZoneTexte 27"/>
          <p:cNvSpPr txBox="1"/>
          <p:nvPr/>
        </p:nvSpPr>
        <p:spPr>
          <a:xfrm>
            <a:off x="51361" y="2006658"/>
            <a:ext cx="3975577" cy="577297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Ordonnance Admission en HC</a:t>
            </a: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27/09/2018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054569" y="2006657"/>
            <a:ext cx="3975577" cy="577297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Ordonnance Fin HC</a:t>
            </a:r>
          </a:p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12/11/2018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844" y="758858"/>
            <a:ext cx="8913644" cy="326870"/>
          </a:xfrm>
          <a:prstGeom prst="rect">
            <a:avLst/>
          </a:prstGeom>
          <a:noFill/>
        </p:spPr>
        <p:txBody>
          <a:bodyPr wrap="square" lIns="36000" tIns="0" rIns="36000" bIns="0" rtlCol="0">
            <a:no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Extra hospitalier CMP/SSR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 Intra hospitalier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Extra hospitalier HDJ/SSR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5" y="1159857"/>
            <a:ext cx="8867775" cy="65722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054569" y="3435517"/>
            <a:ext cx="3744416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Diminution du nombre psychotropes</a:t>
            </a:r>
          </a:p>
          <a:p>
            <a:r>
              <a:rPr lang="fr-FR" b="1" dirty="0" smtClean="0">
                <a:solidFill>
                  <a:schemeClr val="accent3"/>
                </a:solidFill>
              </a:rPr>
              <a:t>Changement de molécule</a:t>
            </a:r>
          </a:p>
          <a:p>
            <a:r>
              <a:rPr lang="fr-FR" b="1" dirty="0" smtClean="0">
                <a:solidFill>
                  <a:schemeClr val="accent3"/>
                </a:solidFill>
              </a:rPr>
              <a:t>Monitorage plasmatique</a:t>
            </a:r>
          </a:p>
          <a:p>
            <a:r>
              <a:rPr lang="fr-FR" b="1" dirty="0" smtClean="0">
                <a:solidFill>
                  <a:schemeClr val="accent3"/>
                </a:solidFill>
              </a:rPr>
              <a:t>Moments de prise</a:t>
            </a:r>
            <a:endParaRPr lang="fr-FR" b="1" dirty="0">
              <a:solidFill>
                <a:schemeClr val="accent3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707904" y="2211710"/>
            <a:ext cx="1008112" cy="0"/>
          </a:xfrm>
          <a:prstGeom prst="straightConnector1">
            <a:avLst/>
          </a:prstGeom>
          <a:ln w="317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569" y="2773529"/>
            <a:ext cx="22860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5656" y="145003"/>
            <a:ext cx="5040560" cy="501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36000" rIns="36000" rtlCol="0" anchor="ctr">
            <a:noAutofit/>
          </a:bodyPr>
          <a:lstStyle/>
          <a:p>
            <a:pPr>
              <a:lnSpc>
                <a:spcPct val="109000"/>
              </a:lnSpc>
            </a:pPr>
            <a:r>
              <a:rPr lang="fr-FR" sz="3000" b="1" kern="1800" dirty="0" smtClean="0">
                <a:solidFill>
                  <a:srgbClr val="1566B7"/>
                </a:solidFill>
              </a:rPr>
              <a:t>DISCUSSION</a:t>
            </a:r>
            <a:endParaRPr lang="fr-FR" sz="3000" b="1" kern="1800" dirty="0">
              <a:solidFill>
                <a:srgbClr val="1566B7"/>
              </a:solidFill>
            </a:endParaRPr>
          </a:p>
        </p:txBody>
      </p:sp>
      <p:pic>
        <p:nvPicPr>
          <p:cNvPr id="22" name="Image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7826"/>
            <a:ext cx="813057" cy="4960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ZoneTexte 5"/>
          <p:cNvSpPr txBox="1"/>
          <p:nvPr/>
        </p:nvSpPr>
        <p:spPr>
          <a:xfrm>
            <a:off x="4515426" y="795049"/>
            <a:ext cx="4536504" cy="312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Demande médicale de déploiement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45071" y="1289994"/>
            <a:ext cx="3431385" cy="379953"/>
          </a:xfrm>
          <a:prstGeom prst="rect">
            <a:avLst/>
          </a:prstGeom>
          <a:grpFill/>
          <a:ln w="19050">
            <a:solidFill>
              <a:schemeClr val="accent3"/>
            </a:solidFill>
            <a:prstDash val="solid"/>
          </a:ln>
        </p:spPr>
        <p:txBody>
          <a:bodyPr wrap="square" lIns="36000" tIns="0" rIns="36000" bIns="0" rtlCol="0">
            <a:noAutofit/>
          </a:bodyPr>
          <a:lstStyle>
            <a:defPPr>
              <a:defRPr lang="fr-FR"/>
            </a:defPPr>
            <a:lvl1pPr>
              <a:defRPr sz="1100" b="0">
                <a:solidFill>
                  <a:srgbClr val="000000"/>
                </a:solidFill>
              </a:defRPr>
            </a:lvl1pPr>
          </a:lstStyle>
          <a:p>
            <a:pPr algn="ctr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à7 services en intra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1009605"/>
            <a:ext cx="3528392" cy="1146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2015-2018</a:t>
            </a:r>
          </a:p>
          <a:p>
            <a:pPr algn="ctr"/>
            <a:r>
              <a:rPr lang="fr-FR" sz="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>
              <a:buClr>
                <a:schemeClr val="bg1">
                  <a:lumMod val="50000"/>
                </a:schemeClr>
              </a:buClr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+70% nombre </a:t>
            </a:r>
          </a:p>
          <a:p>
            <a:pPr algn="ctr">
              <a:buClr>
                <a:schemeClr val="bg1">
                  <a:lumMod val="50000"/>
                </a:schemeClr>
              </a:buClr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d’ordonnances revues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923928" y="1470651"/>
            <a:ext cx="949401" cy="32762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81594" y="2510100"/>
            <a:ext cx="5131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</a:rPr>
              <a:t>Les principaux leviers d’optimisation identifiés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1" y="1795158"/>
            <a:ext cx="3384376" cy="515291"/>
          </a:xfrm>
          <a:prstGeom prst="rect">
            <a:avLst/>
          </a:prstGeom>
          <a:grpFill/>
          <a:ln w="19050">
            <a:solidFill>
              <a:schemeClr val="accent3"/>
            </a:solidFill>
            <a:prstDash val="solid"/>
          </a:ln>
        </p:spPr>
        <p:txBody>
          <a:bodyPr wrap="square" lIns="36000" tIns="0" rIns="36000" bIns="0" rtlCol="0">
            <a:noAutofit/>
          </a:bodyPr>
          <a:lstStyle>
            <a:defPPr>
              <a:defRPr lang="fr-FR"/>
            </a:defPPr>
            <a:lvl1pPr>
              <a:defRPr sz="1100" b="0">
                <a:solidFill>
                  <a:srgbClr val="000000"/>
                </a:solidFill>
              </a:defRPr>
            </a:lvl1pPr>
          </a:lstStyle>
          <a:p>
            <a:pPr algn="ctr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CMP/ HDJ Gleizé G34</a:t>
            </a:r>
          </a:p>
          <a:p>
            <a:pPr algn="ctr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CMP G35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2380" y="2910210"/>
            <a:ext cx="8775240" cy="1605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]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Substitution raisonnée des psychotropes selon un référentiel de pratique</a:t>
            </a: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]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Optimisation des moments de prise</a:t>
            </a:r>
            <a:endParaRPr lang="fr-FR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 3" panose="05040102010807070707" pitchFamily="18" charset="2"/>
              </a:rPr>
              <a:t>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Réduction des psychotropes et impact des Prescriptions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ospitalières Exécutées en Ville</a:t>
            </a:r>
          </a:p>
        </p:txBody>
      </p:sp>
    </p:spTree>
    <p:extLst>
      <p:ext uri="{BB962C8B-B14F-4D97-AF65-F5344CB8AC3E}">
        <p14:creationId xmlns:p14="http://schemas.microsoft.com/office/powerpoint/2010/main" val="1614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1566B7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616</Words>
  <Application>Microsoft Office PowerPoint</Application>
  <PresentationFormat>Affichage à l'écran (16:9)</PresentationFormat>
  <Paragraphs>126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Thème Office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Hospices Civils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PESSEY, Sybil</dc:creator>
  <cp:lastModifiedBy>GIAMBRA, Laure</cp:lastModifiedBy>
  <cp:revision>124</cp:revision>
  <cp:lastPrinted>2018-11-07T16:10:29Z</cp:lastPrinted>
  <dcterms:created xsi:type="dcterms:W3CDTF">2016-07-28T13:34:17Z</dcterms:created>
  <dcterms:modified xsi:type="dcterms:W3CDTF">2018-11-14T12:43:28Z</dcterms:modified>
</cp:coreProperties>
</file>