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9" r:id="rId2"/>
    <p:sldId id="260" r:id="rId3"/>
    <p:sldId id="258" r:id="rId4"/>
    <p:sldId id="257" r:id="rId5"/>
  </p:sldIdLst>
  <p:sldSz cx="9601200" cy="12801600" type="A3"/>
  <p:notesSz cx="7104063" cy="10234613"/>
  <p:embeddedFontLst>
    <p:embeddedFont>
      <p:font typeface="Avenir Next LT Pro" panose="020B0504020202020204" pitchFamily="34" charset="0"/>
      <p:regular r:id="rId7"/>
      <p:bold r:id="rId8"/>
      <p:italic r:id="rId9"/>
      <p:boldItalic r:id="rId10"/>
    </p:embeddedFont>
    <p:embeddedFont>
      <p:font typeface="Avenir Next LT Pro Demi" panose="020B0704020202020204" pitchFamily="34" charset="0"/>
      <p:bold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Oswald Bold" panose="020B0604020202020204" charset="0"/>
      <p:regular r:id="rId17"/>
    </p:embeddedFont>
  </p:embeddedFontLst>
  <p:defaultTextStyle>
    <a:defPPr>
      <a:defRPr lang="en-US"/>
    </a:defPPr>
    <a:lvl1pPr marL="0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1169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2338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3506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44675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05845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67014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28183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89352" algn="l" defTabSz="112233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36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2D5"/>
    <a:srgbClr val="002060"/>
    <a:srgbClr val="95B315"/>
    <a:srgbClr val="AB34A3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8" d="100"/>
          <a:sy n="68" d="100"/>
        </p:scale>
        <p:origin x="1072" y="-3188"/>
      </p:cViewPr>
      <p:guideLst>
        <p:guide orient="horz" pos="2592"/>
        <p:guide pos="36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DB1584E-7816-4DC2-97E1-62DDACC5B93C}" type="datetimeFigureOut">
              <a:rPr lang="fr-FR" smtClean="0"/>
              <a:t>28/03/2023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57425" y="1279525"/>
            <a:ext cx="258921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BB97998B-D889-4FA7-97E1-0349BE9DCE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953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7998B-D889-4FA7-97E1-0349BE9DCE6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7380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7998B-D889-4FA7-97E1-0349BE9DCE6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4597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7998B-D889-4FA7-97E1-0349BE9DCE6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5073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1369" y="2550438"/>
            <a:ext cx="9875520" cy="17598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2739" y="4652363"/>
            <a:ext cx="8132781" cy="20981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1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2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3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4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5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6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28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89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23238" y="328785"/>
            <a:ext cx="2614108" cy="70051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0913" y="328785"/>
            <a:ext cx="7648687" cy="70051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762" y="5275719"/>
            <a:ext cx="9875520" cy="1630608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7762" y="3479771"/>
            <a:ext cx="9875520" cy="1795948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116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23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350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446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058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6701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2818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48935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0913" y="1915681"/>
            <a:ext cx="5131398" cy="541825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05948" y="1915681"/>
            <a:ext cx="5131398" cy="541825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0913" y="1837760"/>
            <a:ext cx="5133415" cy="765891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61169" indent="0">
              <a:buNone/>
              <a:defRPr sz="2500" b="1"/>
            </a:lvl2pPr>
            <a:lvl3pPr marL="1122338" indent="0">
              <a:buNone/>
              <a:defRPr sz="2200" b="1"/>
            </a:lvl3pPr>
            <a:lvl4pPr marL="1683506" indent="0">
              <a:buNone/>
              <a:defRPr sz="2000" b="1"/>
            </a:lvl4pPr>
            <a:lvl5pPr marL="2244675" indent="0">
              <a:buNone/>
              <a:defRPr sz="2000" b="1"/>
            </a:lvl5pPr>
            <a:lvl6pPr marL="2805845" indent="0">
              <a:buNone/>
              <a:defRPr sz="2000" b="1"/>
            </a:lvl6pPr>
            <a:lvl7pPr marL="3367014" indent="0">
              <a:buNone/>
              <a:defRPr sz="2000" b="1"/>
            </a:lvl7pPr>
            <a:lvl8pPr marL="3928183" indent="0">
              <a:buNone/>
              <a:defRPr sz="2000" b="1"/>
            </a:lvl8pPr>
            <a:lvl9pPr marL="4489352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913" y="2603652"/>
            <a:ext cx="5133415" cy="473028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01916" y="1837760"/>
            <a:ext cx="5135432" cy="765891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61169" indent="0">
              <a:buNone/>
              <a:defRPr sz="2500" b="1"/>
            </a:lvl2pPr>
            <a:lvl3pPr marL="1122338" indent="0">
              <a:buNone/>
              <a:defRPr sz="2200" b="1"/>
            </a:lvl3pPr>
            <a:lvl4pPr marL="1683506" indent="0">
              <a:buNone/>
              <a:defRPr sz="2000" b="1"/>
            </a:lvl4pPr>
            <a:lvl5pPr marL="2244675" indent="0">
              <a:buNone/>
              <a:defRPr sz="2000" b="1"/>
            </a:lvl5pPr>
            <a:lvl6pPr marL="2805845" indent="0">
              <a:buNone/>
              <a:defRPr sz="2000" b="1"/>
            </a:lvl6pPr>
            <a:lvl7pPr marL="3367014" indent="0">
              <a:buNone/>
              <a:defRPr sz="2000" b="1"/>
            </a:lvl7pPr>
            <a:lvl8pPr marL="3928183" indent="0">
              <a:buNone/>
              <a:defRPr sz="2000" b="1"/>
            </a:lvl8pPr>
            <a:lvl9pPr marL="4489352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01916" y="2603652"/>
            <a:ext cx="5135432" cy="473028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915" y="326882"/>
            <a:ext cx="3822327" cy="1391148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2418" y="326882"/>
            <a:ext cx="6494929" cy="7007052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0915" y="1718030"/>
            <a:ext cx="3822327" cy="5615904"/>
          </a:xfrm>
        </p:spPr>
        <p:txBody>
          <a:bodyPr/>
          <a:lstStyle>
            <a:lvl1pPr marL="0" indent="0">
              <a:buNone/>
              <a:defRPr sz="1700"/>
            </a:lvl1pPr>
            <a:lvl2pPr marL="561169" indent="0">
              <a:buNone/>
              <a:defRPr sz="1500"/>
            </a:lvl2pPr>
            <a:lvl3pPr marL="1122338" indent="0">
              <a:buNone/>
              <a:defRPr sz="1200"/>
            </a:lvl3pPr>
            <a:lvl4pPr marL="1683506" indent="0">
              <a:buNone/>
              <a:defRPr sz="1100"/>
            </a:lvl4pPr>
            <a:lvl5pPr marL="2244675" indent="0">
              <a:buNone/>
              <a:defRPr sz="1100"/>
            </a:lvl5pPr>
            <a:lvl6pPr marL="2805845" indent="0">
              <a:buNone/>
              <a:defRPr sz="1100"/>
            </a:lvl6pPr>
            <a:lvl7pPr marL="3367014" indent="0">
              <a:buNone/>
              <a:defRPr sz="1100"/>
            </a:lvl7pPr>
            <a:lvl8pPr marL="3928183" indent="0">
              <a:buNone/>
              <a:defRPr sz="1100"/>
            </a:lvl8pPr>
            <a:lvl9pPr marL="448935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7260" y="5747037"/>
            <a:ext cx="6970955" cy="678470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77260" y="733585"/>
            <a:ext cx="6970955" cy="4926031"/>
          </a:xfrm>
        </p:spPr>
        <p:txBody>
          <a:bodyPr/>
          <a:lstStyle>
            <a:lvl1pPr marL="0" indent="0">
              <a:buNone/>
              <a:defRPr sz="3900"/>
            </a:lvl1pPr>
            <a:lvl2pPr marL="561169" indent="0">
              <a:buNone/>
              <a:defRPr sz="3400"/>
            </a:lvl2pPr>
            <a:lvl3pPr marL="1122338" indent="0">
              <a:buNone/>
              <a:defRPr sz="2900"/>
            </a:lvl3pPr>
            <a:lvl4pPr marL="1683506" indent="0">
              <a:buNone/>
              <a:defRPr sz="2500"/>
            </a:lvl4pPr>
            <a:lvl5pPr marL="2244675" indent="0">
              <a:buNone/>
              <a:defRPr sz="2500"/>
            </a:lvl5pPr>
            <a:lvl6pPr marL="2805845" indent="0">
              <a:buNone/>
              <a:defRPr sz="2500"/>
            </a:lvl6pPr>
            <a:lvl7pPr marL="3367014" indent="0">
              <a:buNone/>
              <a:defRPr sz="2500"/>
            </a:lvl7pPr>
            <a:lvl8pPr marL="3928183" indent="0">
              <a:buNone/>
              <a:defRPr sz="2500"/>
            </a:lvl8pPr>
            <a:lvl9pPr marL="4489352" indent="0">
              <a:buNone/>
              <a:defRPr sz="2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7260" y="6425507"/>
            <a:ext cx="6970955" cy="963540"/>
          </a:xfrm>
        </p:spPr>
        <p:txBody>
          <a:bodyPr/>
          <a:lstStyle>
            <a:lvl1pPr marL="0" indent="0">
              <a:buNone/>
              <a:defRPr sz="1700"/>
            </a:lvl1pPr>
            <a:lvl2pPr marL="561169" indent="0">
              <a:buNone/>
              <a:defRPr sz="1500"/>
            </a:lvl2pPr>
            <a:lvl3pPr marL="1122338" indent="0">
              <a:buNone/>
              <a:defRPr sz="1200"/>
            </a:lvl3pPr>
            <a:lvl4pPr marL="1683506" indent="0">
              <a:buNone/>
              <a:defRPr sz="1100"/>
            </a:lvl4pPr>
            <a:lvl5pPr marL="2244675" indent="0">
              <a:buNone/>
              <a:defRPr sz="1100"/>
            </a:lvl5pPr>
            <a:lvl6pPr marL="2805845" indent="0">
              <a:buNone/>
              <a:defRPr sz="1100"/>
            </a:lvl6pPr>
            <a:lvl7pPr marL="3367014" indent="0">
              <a:buNone/>
              <a:defRPr sz="1100"/>
            </a:lvl7pPr>
            <a:lvl8pPr marL="3928183" indent="0">
              <a:buNone/>
              <a:defRPr sz="1100"/>
            </a:lvl8pPr>
            <a:lvl9pPr marL="4489352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0913" y="328783"/>
            <a:ext cx="10456433" cy="1368342"/>
          </a:xfrm>
          <a:prstGeom prst="rect">
            <a:avLst/>
          </a:prstGeom>
        </p:spPr>
        <p:txBody>
          <a:bodyPr vert="horz" lIns="112234" tIns="56116" rIns="112234" bIns="5611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0913" y="1915681"/>
            <a:ext cx="10456433" cy="5418255"/>
          </a:xfrm>
          <a:prstGeom prst="rect">
            <a:avLst/>
          </a:prstGeom>
        </p:spPr>
        <p:txBody>
          <a:bodyPr vert="horz" lIns="112234" tIns="56116" rIns="112234" bIns="5611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0913" y="7609504"/>
            <a:ext cx="2710927" cy="437109"/>
          </a:xfrm>
          <a:prstGeom prst="rect">
            <a:avLst/>
          </a:prstGeom>
        </p:spPr>
        <p:txBody>
          <a:bodyPr vert="horz" lIns="112234" tIns="56116" rIns="112234" bIns="56116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69572" y="7609504"/>
            <a:ext cx="3679115" cy="437109"/>
          </a:xfrm>
          <a:prstGeom prst="rect">
            <a:avLst/>
          </a:prstGeom>
        </p:spPr>
        <p:txBody>
          <a:bodyPr vert="horz" lIns="112234" tIns="56116" rIns="112234" bIns="56116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26420" y="7609504"/>
            <a:ext cx="2710927" cy="437109"/>
          </a:xfrm>
          <a:prstGeom prst="rect">
            <a:avLst/>
          </a:prstGeom>
        </p:spPr>
        <p:txBody>
          <a:bodyPr vert="horz" lIns="112234" tIns="56116" rIns="112234" bIns="56116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2338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877" indent="-420877" algn="l" defTabSz="112233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1900" indent="-350730" algn="l" defTabSz="1122338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2923" indent="-280584" algn="l" defTabSz="112233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4092" indent="-280584" algn="l" defTabSz="1122338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261" indent="-280584" algn="l" defTabSz="1122338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430" indent="-280584" algn="l" defTabSz="1122338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47598" indent="-280584" algn="l" defTabSz="1122338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08767" indent="-280584" algn="l" defTabSz="1122338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69936" indent="-280584" algn="l" defTabSz="1122338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169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2338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3506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4675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5845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7014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28183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89352" algn="l" defTabSz="112233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andra.genevois@ceppraal-sante.f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10" Type="http://schemas.openxmlformats.org/officeDocument/2006/relationships/image" Target="../media/image15.sv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66E5DEF-7D9D-5996-5FD5-3BB30CF71D61}"/>
              </a:ext>
            </a:extLst>
          </p:cNvPr>
          <p:cNvSpPr txBox="1"/>
          <p:nvPr/>
        </p:nvSpPr>
        <p:spPr>
          <a:xfrm>
            <a:off x="723900" y="1447800"/>
            <a:ext cx="8153400" cy="112646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Ce document comporte </a:t>
            </a:r>
            <a:r>
              <a:rPr lang="fr-FR" b="1" dirty="0"/>
              <a:t>2 modèles d’affiches </a:t>
            </a:r>
            <a:r>
              <a:rPr lang="fr-FR" dirty="0"/>
              <a:t>destinées à informer les professionnels identifiés pour participer à la mesure de la culture de sécurité des soins.</a:t>
            </a:r>
          </a:p>
          <a:p>
            <a:r>
              <a:rPr lang="fr-FR" dirty="0"/>
              <a:t>Un emplacement est réservé à votre logo.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L’affiche présentée en page 2 est à utiliser </a:t>
            </a:r>
            <a:r>
              <a:rPr lang="fr-FR" b="1" dirty="0"/>
              <a:t>en début de période de recueil.</a:t>
            </a:r>
            <a:r>
              <a:rPr lang="fr-FR" dirty="0"/>
              <a:t> Vous devez y compléter : </a:t>
            </a:r>
          </a:p>
          <a:p>
            <a:r>
              <a:rPr lang="fr-FR" dirty="0"/>
              <a:t>- Les coordonnées du référent</a:t>
            </a:r>
          </a:p>
          <a:p>
            <a:r>
              <a:rPr lang="fr-FR" dirty="0"/>
              <a:t>- Les dates de la période de recueil (maximum 6 semaines entre le 1</a:t>
            </a:r>
            <a:r>
              <a:rPr lang="fr-FR" baseline="30000" dirty="0"/>
              <a:t>er</a:t>
            </a:r>
            <a:r>
              <a:rPr lang="fr-FR" dirty="0"/>
              <a:t> mai et le 30 juin)</a:t>
            </a:r>
          </a:p>
          <a:p>
            <a:endParaRPr lang="fr-FR" dirty="0"/>
          </a:p>
          <a:p>
            <a:r>
              <a:rPr lang="fr-FR" dirty="0"/>
              <a:t>L’affiche présentée en page 3 est à utiliser </a:t>
            </a:r>
            <a:r>
              <a:rPr lang="fr-FR" b="1" dirty="0"/>
              <a:t>à partir du milieu de la période de recueil </a:t>
            </a:r>
            <a:r>
              <a:rPr lang="fr-FR" dirty="0"/>
              <a:t>(environ 3 semaines après le lancement), vous devez y compléter : </a:t>
            </a:r>
          </a:p>
          <a:p>
            <a:r>
              <a:rPr lang="fr-FR" dirty="0"/>
              <a:t>- Les coordonnées du référent</a:t>
            </a:r>
          </a:p>
          <a:p>
            <a:r>
              <a:rPr lang="fr-FR" dirty="0"/>
              <a:t>- La date de clôture de l’enquête </a:t>
            </a:r>
          </a:p>
          <a:p>
            <a:pPr marL="342900" indent="-342900">
              <a:buFontTx/>
              <a:buChar char="-"/>
            </a:pPr>
            <a:endParaRPr lang="fr-FR" dirty="0"/>
          </a:p>
          <a:p>
            <a:r>
              <a:rPr lang="fr-FR" dirty="0"/>
              <a:t>L’affiche présentée en page 4 sert à annoncer la réunion de restitution</a:t>
            </a:r>
          </a:p>
          <a:p>
            <a:r>
              <a:rPr lang="fr-FR" dirty="0"/>
              <a:t>vous devez y compléter : </a:t>
            </a:r>
          </a:p>
          <a:p>
            <a:r>
              <a:rPr lang="fr-FR" dirty="0"/>
              <a:t>- Les coordonnées du référent</a:t>
            </a:r>
          </a:p>
          <a:p>
            <a:r>
              <a:rPr lang="fr-FR" dirty="0"/>
              <a:t>- Les informations relatives à la réunion</a:t>
            </a:r>
          </a:p>
          <a:p>
            <a:endParaRPr lang="fr-FR" dirty="0"/>
          </a:p>
          <a:p>
            <a:pPr marL="342900" indent="-342900">
              <a:buFontTx/>
              <a:buChar char="-"/>
            </a:pPr>
            <a:endParaRPr lang="fr-FR" dirty="0"/>
          </a:p>
          <a:p>
            <a:pPr marL="342900" indent="-342900">
              <a:buFontTx/>
              <a:buChar char="-"/>
            </a:pPr>
            <a:endParaRPr lang="fr-FR" dirty="0"/>
          </a:p>
          <a:p>
            <a:pPr marL="342900" indent="-342900">
              <a:buFontTx/>
              <a:buChar char="-"/>
            </a:pPr>
            <a:endParaRPr lang="fr-FR" dirty="0"/>
          </a:p>
          <a:p>
            <a:pPr algn="ctr"/>
            <a:r>
              <a:rPr lang="fr-FR" dirty="0">
                <a:highlight>
                  <a:srgbClr val="D8A2D5"/>
                </a:highlight>
              </a:rPr>
              <a:t>Vous pouvez contacter le CEPPRAAL pour toute question relative à la campagne : </a:t>
            </a:r>
          </a:p>
          <a:p>
            <a:pPr algn="ctr"/>
            <a:r>
              <a:rPr lang="fr-FR" dirty="0">
                <a:highlight>
                  <a:srgbClr val="D8A2D5"/>
                </a:highlight>
                <a:hlinkClick r:id="rId2"/>
              </a:rPr>
              <a:t>sandra.genevois@ceppraal-sante.fr</a:t>
            </a:r>
            <a:endParaRPr lang="fr-FR" dirty="0">
              <a:highlight>
                <a:srgbClr val="D8A2D5"/>
              </a:highlight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3" name="TextBox 24">
            <a:extLst>
              <a:ext uri="{FF2B5EF4-FFF2-40B4-BE49-F238E27FC236}">
                <a16:creationId xmlns:a16="http://schemas.microsoft.com/office/drawing/2014/main" id="{7F31392B-A8BF-6A8D-7212-8B54FCFDC095}"/>
              </a:ext>
            </a:extLst>
          </p:cNvPr>
          <p:cNvSpPr txBox="1"/>
          <p:nvPr/>
        </p:nvSpPr>
        <p:spPr>
          <a:xfrm>
            <a:off x="990600" y="304800"/>
            <a:ext cx="7755146" cy="8520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500"/>
              </a:lnSpc>
            </a:pPr>
            <a:r>
              <a:rPr lang="en-US" sz="2100" b="1" spc="277" dirty="0">
                <a:solidFill>
                  <a:srgbClr val="002060"/>
                </a:solidFill>
                <a:latin typeface="Avenir Next LT Pro" panose="020B0504020202020204" pitchFamily="34" charset="0"/>
              </a:rPr>
              <a:t>CAMPAGNE NATIONALE DE MESURE </a:t>
            </a:r>
          </a:p>
          <a:p>
            <a:pPr algn="ctr">
              <a:lnSpc>
                <a:spcPts val="3500"/>
              </a:lnSpc>
            </a:pPr>
            <a:r>
              <a:rPr lang="en-US" sz="2100" b="1" spc="277" dirty="0">
                <a:solidFill>
                  <a:srgbClr val="002060"/>
                </a:solidFill>
                <a:latin typeface="Avenir Next LT Pro" panose="020B0504020202020204" pitchFamily="34" charset="0"/>
              </a:rPr>
              <a:t>DE LA CULTURE DE SÉCURITÉ DES SOINS</a:t>
            </a:r>
          </a:p>
        </p:txBody>
      </p:sp>
    </p:spTree>
    <p:extLst>
      <p:ext uri="{BB962C8B-B14F-4D97-AF65-F5344CB8AC3E}">
        <p14:creationId xmlns:p14="http://schemas.microsoft.com/office/powerpoint/2010/main" val="383417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BE5FBEC-BDB1-C038-05A5-DCD94887A0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32" y="11771317"/>
            <a:ext cx="6302817" cy="972000"/>
          </a:xfrm>
          <a:prstGeom prst="rect">
            <a:avLst/>
          </a:prstGeom>
        </p:spPr>
      </p:pic>
      <p:grpSp>
        <p:nvGrpSpPr>
          <p:cNvPr id="11" name="Group 14">
            <a:extLst>
              <a:ext uri="{FF2B5EF4-FFF2-40B4-BE49-F238E27FC236}">
                <a16:creationId xmlns:a16="http://schemas.microsoft.com/office/drawing/2014/main" id="{DA8C5514-5EDA-4D4A-AF01-426BA967323B}"/>
              </a:ext>
            </a:extLst>
          </p:cNvPr>
          <p:cNvGrpSpPr/>
          <p:nvPr/>
        </p:nvGrpSpPr>
        <p:grpSpPr>
          <a:xfrm>
            <a:off x="6913312" y="10237148"/>
            <a:ext cx="2363019" cy="2226044"/>
            <a:chOff x="594699" y="-21380"/>
            <a:chExt cx="5777783" cy="6350000"/>
          </a:xfrm>
          <a:solidFill>
            <a:srgbClr val="002060"/>
          </a:solidFill>
        </p:grpSpPr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6AE1E9D6-1163-45EB-92C7-C58EEF996954}"/>
                </a:ext>
              </a:extLst>
            </p:cNvPr>
            <p:cNvSpPr/>
            <p:nvPr/>
          </p:nvSpPr>
          <p:spPr>
            <a:xfrm>
              <a:off x="594699" y="-21380"/>
              <a:ext cx="5777783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5B315"/>
            </a:solid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0" name="Triangle rectangle 39">
            <a:extLst>
              <a:ext uri="{FF2B5EF4-FFF2-40B4-BE49-F238E27FC236}">
                <a16:creationId xmlns:a16="http://schemas.microsoft.com/office/drawing/2014/main" id="{5DB4813F-C4DF-966B-1A7F-9F14E9536ACA}"/>
              </a:ext>
            </a:extLst>
          </p:cNvPr>
          <p:cNvSpPr/>
          <p:nvPr/>
        </p:nvSpPr>
        <p:spPr>
          <a:xfrm flipH="1">
            <a:off x="3933962" y="12139544"/>
            <a:ext cx="5649985" cy="630028"/>
          </a:xfrm>
          <a:prstGeom prst="rtTriangle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riangle rectangle 40">
            <a:extLst>
              <a:ext uri="{FF2B5EF4-FFF2-40B4-BE49-F238E27FC236}">
                <a16:creationId xmlns:a16="http://schemas.microsoft.com/office/drawing/2014/main" id="{E2036D4B-9B5F-FB08-59D5-871373C3CE72}"/>
              </a:ext>
            </a:extLst>
          </p:cNvPr>
          <p:cNvSpPr/>
          <p:nvPr/>
        </p:nvSpPr>
        <p:spPr>
          <a:xfrm flipH="1">
            <a:off x="3781561" y="12079767"/>
            <a:ext cx="5649985" cy="690257"/>
          </a:xfrm>
          <a:prstGeom prst="rtTriangle">
            <a:avLst/>
          </a:prstGeom>
          <a:solidFill>
            <a:srgbClr val="AB34A3">
              <a:alpha val="4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04BDBDE-246E-D568-D62D-ACA291E5F769}"/>
              </a:ext>
            </a:extLst>
          </p:cNvPr>
          <p:cNvCxnSpPr/>
          <p:nvPr/>
        </p:nvCxnSpPr>
        <p:spPr>
          <a:xfrm>
            <a:off x="9499601" y="10921450"/>
            <a:ext cx="0" cy="180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808AB814-2469-6B80-2538-A7B4046D7AF6}"/>
              </a:ext>
            </a:extLst>
          </p:cNvPr>
          <p:cNvCxnSpPr/>
          <p:nvPr/>
        </p:nvCxnSpPr>
        <p:spPr>
          <a:xfrm>
            <a:off x="3868767" y="12717217"/>
            <a:ext cx="565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7D9F72D-3028-D071-60FD-86106C25BB67}"/>
              </a:ext>
            </a:extLst>
          </p:cNvPr>
          <p:cNvSpPr/>
          <p:nvPr/>
        </p:nvSpPr>
        <p:spPr>
          <a:xfrm>
            <a:off x="102600" y="82800"/>
            <a:ext cx="9396000" cy="12636000"/>
          </a:xfrm>
          <a:prstGeom prst="rect">
            <a:avLst/>
          </a:prstGeom>
          <a:noFill/>
          <a:ln w="12700" cap="flat" cmpd="sng" algn="ctr">
            <a:solidFill>
              <a:srgbClr val="0F3192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1D7AC75E-7A95-FFE1-B12F-E02D2BF1A5E1}"/>
              </a:ext>
            </a:extLst>
          </p:cNvPr>
          <p:cNvSpPr txBox="1"/>
          <p:nvPr/>
        </p:nvSpPr>
        <p:spPr>
          <a:xfrm>
            <a:off x="1816405" y="240087"/>
            <a:ext cx="6012948" cy="1461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Notre établissement s'engage </a:t>
            </a:r>
          </a:p>
          <a:p>
            <a:pPr algn="ctr"/>
            <a:r>
              <a:rPr lang="fr-FR" sz="2800" b="1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dans la mesure nationale de la culture de sécurité des soins</a:t>
            </a:r>
            <a:endParaRPr lang="fr-FR" sz="3200" b="1" dirty="0">
              <a:solidFill>
                <a:srgbClr val="002060"/>
              </a:solidFill>
              <a:latin typeface="Avenir Next LT Pro Demi" panose="020B0704020202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fr-FR" sz="1100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accompagné par le CEPPRAAL (Structure Régionale d’Appui )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CBE714C-2431-9A56-4712-A8B3FE18A051}"/>
              </a:ext>
            </a:extLst>
          </p:cNvPr>
          <p:cNvGrpSpPr/>
          <p:nvPr/>
        </p:nvGrpSpPr>
        <p:grpSpPr>
          <a:xfrm>
            <a:off x="424063" y="3679634"/>
            <a:ext cx="8855661" cy="1634358"/>
            <a:chOff x="474964" y="3492283"/>
            <a:chExt cx="8855661" cy="1634358"/>
          </a:xfrm>
        </p:grpSpPr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FC548745-0496-8752-2CC1-5E140848D57B}"/>
                </a:ext>
              </a:extLst>
            </p:cNvPr>
            <p:cNvSpPr txBox="1"/>
            <p:nvPr/>
          </p:nvSpPr>
          <p:spPr>
            <a:xfrm>
              <a:off x="474964" y="3492283"/>
              <a:ext cx="5251818" cy="3231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671"/>
                </a:lnSpc>
              </a:pPr>
              <a:r>
                <a:rPr lang="en-US" sz="2000" b="1" spc="266" dirty="0">
                  <a:solidFill>
                    <a:srgbClr val="AB34A3"/>
                  </a:solidFill>
                  <a:latin typeface="Avenir Next LT Pro" panose="020B0504020202020204" pitchFamily="34" charset="0"/>
                </a:rPr>
                <a:t>POURQUOI CETTE ENQUETE ?</a:t>
              </a:r>
            </a:p>
          </p:txBody>
        </p:sp>
        <p:sp>
          <p:nvSpPr>
            <p:cNvPr id="30" name="TextBox 26">
              <a:extLst>
                <a:ext uri="{FF2B5EF4-FFF2-40B4-BE49-F238E27FC236}">
                  <a16:creationId xmlns:a16="http://schemas.microsoft.com/office/drawing/2014/main" id="{574699C7-4978-8F43-B37B-DEF39CD0F0C3}"/>
                </a:ext>
              </a:extLst>
            </p:cNvPr>
            <p:cNvSpPr txBox="1"/>
            <p:nvPr/>
          </p:nvSpPr>
          <p:spPr>
            <a:xfrm>
              <a:off x="491425" y="3818591"/>
              <a:ext cx="8839200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La sécurité de nos patients est un </a:t>
              </a:r>
              <a:r>
                <a:rPr lang="fr-FR" sz="1700" b="1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enjeu majeur </a:t>
              </a:r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pour notre établissement, justifiant votre implication</a:t>
              </a:r>
            </a:p>
            <a:p>
              <a:pPr algn="just"/>
              <a:endParaRPr lang="fr-FR" sz="1700" kern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endParaRPr>
            </a:p>
            <a:p>
              <a:pPr algn="just"/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L'enquête a pour objectif de connaitre votre </a:t>
              </a:r>
              <a:r>
                <a:rPr lang="fr-FR" sz="1700" b="1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perception</a:t>
              </a:r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 de la sécurité des soins dans notre établissement</a:t>
              </a:r>
            </a:p>
          </p:txBody>
        </p:sp>
      </p:grpSp>
      <p:sp>
        <p:nvSpPr>
          <p:cNvPr id="39" name="TextBox 31">
            <a:extLst>
              <a:ext uri="{FF2B5EF4-FFF2-40B4-BE49-F238E27FC236}">
                <a16:creationId xmlns:a16="http://schemas.microsoft.com/office/drawing/2014/main" id="{2DD2BB27-000A-FE55-F56E-7C2344A1BB6D}"/>
              </a:ext>
            </a:extLst>
          </p:cNvPr>
          <p:cNvSpPr txBox="1"/>
          <p:nvPr/>
        </p:nvSpPr>
        <p:spPr>
          <a:xfrm>
            <a:off x="389446" y="9657537"/>
            <a:ext cx="2465477" cy="32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71"/>
              </a:lnSpc>
            </a:pPr>
            <a:r>
              <a:rPr lang="en-US" sz="2000" b="1" spc="266" dirty="0">
                <a:solidFill>
                  <a:srgbClr val="AB34A3"/>
                </a:solidFill>
                <a:latin typeface="Avenir Next LT Pro" panose="020B0504020202020204" pitchFamily="34" charset="0"/>
              </a:rPr>
              <a:t>ET APRÈS ?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39BE28D7-236F-ED71-A46B-AD3943A8AB96}"/>
              </a:ext>
            </a:extLst>
          </p:cNvPr>
          <p:cNvGrpSpPr/>
          <p:nvPr/>
        </p:nvGrpSpPr>
        <p:grpSpPr>
          <a:xfrm>
            <a:off x="190067" y="301376"/>
            <a:ext cx="1432118" cy="1150721"/>
            <a:chOff x="7613232" y="662055"/>
            <a:chExt cx="1729916" cy="1148344"/>
          </a:xfrm>
        </p:grpSpPr>
        <p:grpSp>
          <p:nvGrpSpPr>
            <p:cNvPr id="43" name="Group 32">
              <a:extLst>
                <a:ext uri="{FF2B5EF4-FFF2-40B4-BE49-F238E27FC236}">
                  <a16:creationId xmlns:a16="http://schemas.microsoft.com/office/drawing/2014/main" id="{8147EC2A-1B64-B05E-85E8-ECC7F452BEBE}"/>
                </a:ext>
              </a:extLst>
            </p:cNvPr>
            <p:cNvGrpSpPr/>
            <p:nvPr/>
          </p:nvGrpSpPr>
          <p:grpSpPr>
            <a:xfrm>
              <a:off x="7613232" y="662055"/>
              <a:ext cx="1729916" cy="1148344"/>
              <a:chOff x="0" y="0"/>
              <a:chExt cx="1194041" cy="574349"/>
            </a:xfrm>
          </p:grpSpPr>
          <p:sp>
            <p:nvSpPr>
              <p:cNvPr id="63" name="Freeform 33">
                <a:extLst>
                  <a:ext uri="{FF2B5EF4-FFF2-40B4-BE49-F238E27FC236}">
                    <a16:creationId xmlns:a16="http://schemas.microsoft.com/office/drawing/2014/main" id="{14B9B8DE-B969-4684-4F1D-7462269472FB}"/>
                  </a:ext>
                </a:extLst>
              </p:cNvPr>
              <p:cNvSpPr/>
              <p:nvPr/>
            </p:nvSpPr>
            <p:spPr>
              <a:xfrm>
                <a:off x="0" y="0"/>
                <a:ext cx="1194041" cy="574349"/>
              </a:xfrm>
              <a:custGeom>
                <a:avLst/>
                <a:gdLst/>
                <a:ahLst/>
                <a:cxnLst/>
                <a:rect l="l" t="t" r="r" b="b"/>
                <a:pathLst>
                  <a:path w="1194041" h="574349">
                    <a:moveTo>
                      <a:pt x="0" y="0"/>
                    </a:moveTo>
                    <a:lnTo>
                      <a:pt x="1194041" y="0"/>
                    </a:lnTo>
                    <a:lnTo>
                      <a:pt x="1194041" y="574349"/>
                    </a:lnTo>
                    <a:lnTo>
                      <a:pt x="0" y="574349"/>
                    </a:lnTo>
                    <a:close/>
                  </a:path>
                </a:pathLst>
              </a:custGeom>
              <a:solidFill>
                <a:srgbClr val="E9E4E0"/>
              </a:solidFill>
            </p:spPr>
            <p:txBody>
              <a:bodyPr/>
              <a:lstStyle/>
              <a:p>
                <a:endParaRPr lang="fr-FR" sz="1800"/>
              </a:p>
            </p:txBody>
          </p:sp>
        </p:grpSp>
        <p:sp>
          <p:nvSpPr>
            <p:cNvPr id="45" name="TextBox 34">
              <a:extLst>
                <a:ext uri="{FF2B5EF4-FFF2-40B4-BE49-F238E27FC236}">
                  <a16:creationId xmlns:a16="http://schemas.microsoft.com/office/drawing/2014/main" id="{6B208965-5E33-43FB-E41A-C2797461F076}"/>
                </a:ext>
              </a:extLst>
            </p:cNvPr>
            <p:cNvSpPr txBox="1"/>
            <p:nvPr/>
          </p:nvSpPr>
          <p:spPr>
            <a:xfrm>
              <a:off x="7697041" y="1021006"/>
              <a:ext cx="1638041" cy="3942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LOGO</a:t>
              </a:r>
            </a:p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ETABLISSEMENT</a:t>
              </a:r>
            </a:p>
          </p:txBody>
        </p:sp>
      </p:grpSp>
      <p:sp>
        <p:nvSpPr>
          <p:cNvPr id="53" name="TextBox 23">
            <a:extLst>
              <a:ext uri="{FF2B5EF4-FFF2-40B4-BE49-F238E27FC236}">
                <a16:creationId xmlns:a16="http://schemas.microsoft.com/office/drawing/2014/main" id="{54AEAF32-9193-4DB3-BCD1-2D731FADA201}"/>
              </a:ext>
            </a:extLst>
          </p:cNvPr>
          <p:cNvSpPr txBox="1"/>
          <p:nvPr/>
        </p:nvSpPr>
        <p:spPr>
          <a:xfrm>
            <a:off x="460621" y="10113570"/>
            <a:ext cx="598953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40"/>
              </a:lnSpc>
              <a:spcAft>
                <a:spcPts val="400"/>
              </a:spcAft>
            </a:pP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Les résultats de l’enquête présentés et discutés avec vous</a:t>
            </a: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 </a:t>
            </a: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permettront de :</a:t>
            </a:r>
          </a:p>
          <a:p>
            <a:pPr marL="285750" indent="-285750" algn="just">
              <a:lnSpc>
                <a:spcPts val="2040"/>
              </a:lnSpc>
              <a:spcAft>
                <a:spcPts val="400"/>
              </a:spcAft>
              <a:buClr>
                <a:srgbClr val="AB34A3"/>
              </a:buClr>
              <a:buFont typeface="Wingdings" panose="05000000000000000000" pitchFamily="2" charset="2"/>
              <a:buChar char="ü"/>
            </a:pP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d</a:t>
            </a: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isposer d’un diagnostic de la culture de sécurité </a:t>
            </a:r>
            <a:endParaRPr lang="fr-FR" sz="1700" dirty="0">
              <a:solidFill>
                <a:srgbClr val="002060"/>
              </a:solidFill>
              <a:latin typeface="Avenir Next LT Pro" panose="020B0504020202020204" pitchFamily="34" charset="0"/>
              <a:cs typeface="Aharoni" panose="02010803020104030203" pitchFamily="2" charset="-79"/>
            </a:endParaRPr>
          </a:p>
          <a:p>
            <a:pPr marL="285750" indent="-285750" algn="just">
              <a:lnSpc>
                <a:spcPts val="2040"/>
              </a:lnSpc>
              <a:spcAft>
                <a:spcPts val="400"/>
              </a:spcAft>
              <a:buClr>
                <a:srgbClr val="AB34A3"/>
              </a:buClr>
              <a:buFont typeface="Wingdings" panose="05000000000000000000" pitchFamily="2" charset="2"/>
              <a:buChar char="ü"/>
            </a:pP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définir collectivement des actions permettant de développer la culture de sécurité</a:t>
            </a:r>
            <a:endParaRPr lang="en-US" sz="1700" spc="0" dirty="0">
              <a:solidFill>
                <a:srgbClr val="002060"/>
              </a:solidFill>
              <a:latin typeface="Avenir Next LT Pro" panose="020B05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TextBox 26">
            <a:extLst>
              <a:ext uri="{FF2B5EF4-FFF2-40B4-BE49-F238E27FC236}">
                <a16:creationId xmlns:a16="http://schemas.microsoft.com/office/drawing/2014/main" id="{80A68D7A-54E6-30B9-D34F-6096C2D27FF4}"/>
              </a:ext>
            </a:extLst>
          </p:cNvPr>
          <p:cNvSpPr txBox="1"/>
          <p:nvPr/>
        </p:nvSpPr>
        <p:spPr>
          <a:xfrm>
            <a:off x="307489" y="6259462"/>
            <a:ext cx="8904529" cy="637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96"/>
              </a:lnSpc>
            </a:pP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Un taux de retour d’au moins </a:t>
            </a:r>
            <a:r>
              <a:rPr lang="fr-FR" sz="1700" b="1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60 %</a:t>
            </a: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 est nécessaire pour que les résultats de cette enquête soient probants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4DF9B8EA-6FAA-0C0C-3E42-F7574E5DC576}"/>
              </a:ext>
            </a:extLst>
          </p:cNvPr>
          <p:cNvGrpSpPr/>
          <p:nvPr/>
        </p:nvGrpSpPr>
        <p:grpSpPr>
          <a:xfrm>
            <a:off x="6999782" y="10197024"/>
            <a:ext cx="2465478" cy="2226044"/>
            <a:chOff x="6999782" y="10197024"/>
            <a:chExt cx="2465478" cy="2226044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F45F8296-103E-4FD6-95BB-44653E751D66}"/>
                </a:ext>
              </a:extLst>
            </p:cNvPr>
            <p:cNvSpPr/>
            <p:nvPr/>
          </p:nvSpPr>
          <p:spPr>
            <a:xfrm>
              <a:off x="6999782" y="10197024"/>
              <a:ext cx="2465478" cy="2226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5B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A15036F6-7361-029D-2B53-3A7D7D765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7363655" y="10681461"/>
              <a:ext cx="1737731" cy="1368068"/>
            </a:xfrm>
            <a:prstGeom prst="rect">
              <a:avLst/>
            </a:prstGeom>
          </p:spPr>
        </p:pic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DEFB1B68-45A2-7358-322C-9E11B76C24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31" y="228154"/>
            <a:ext cx="1679805" cy="2088000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FA124E52-6F0D-30ED-B0A9-BB6713D8B5D8}"/>
              </a:ext>
            </a:extLst>
          </p:cNvPr>
          <p:cNvGrpSpPr/>
          <p:nvPr/>
        </p:nvGrpSpPr>
        <p:grpSpPr>
          <a:xfrm>
            <a:off x="362006" y="2485967"/>
            <a:ext cx="9395999" cy="539129"/>
            <a:chOff x="1923347" y="2481308"/>
            <a:chExt cx="6859835" cy="53912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151A31E-0EE9-44A3-E109-1591AF45B22B}"/>
                </a:ext>
              </a:extLst>
            </p:cNvPr>
            <p:cNvSpPr/>
            <p:nvPr/>
          </p:nvSpPr>
          <p:spPr>
            <a:xfrm>
              <a:off x="1923347" y="2517092"/>
              <a:ext cx="68598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kern="0" dirty="0">
                  <a:solidFill>
                    <a:srgbClr val="AB34A3"/>
                  </a:solidFill>
                  <a:latin typeface="Avenir Next LT Pro" panose="020B0504020202020204" pitchFamily="34" charset="0"/>
                </a:rPr>
                <a:t>NOUS COMPTONS SUR VOTRE PARTICIPATION !</a:t>
              </a:r>
            </a:p>
          </p:txBody>
        </p:sp>
        <p:sp>
          <p:nvSpPr>
            <p:cNvPr id="8" name="Google Shape;1401;p24">
              <a:extLst>
                <a:ext uri="{FF2B5EF4-FFF2-40B4-BE49-F238E27FC236}">
                  <a16:creationId xmlns:a16="http://schemas.microsoft.com/office/drawing/2014/main" id="{62AB6A4B-CE5E-66A8-CBCD-1D924899C1E7}"/>
                </a:ext>
              </a:extLst>
            </p:cNvPr>
            <p:cNvSpPr/>
            <p:nvPr/>
          </p:nvSpPr>
          <p:spPr>
            <a:xfrm>
              <a:off x="2360598" y="2481308"/>
              <a:ext cx="6012948" cy="539129"/>
            </a:xfrm>
            <a:custGeom>
              <a:avLst/>
              <a:gdLst/>
              <a:ahLst/>
              <a:cxnLst/>
              <a:rect l="l" t="t" r="r" b="b"/>
              <a:pathLst>
                <a:path w="48795" h="2952" extrusionOk="0">
                  <a:moveTo>
                    <a:pt x="1471" y="0"/>
                  </a:moveTo>
                  <a:cubicBezTo>
                    <a:pt x="647" y="0"/>
                    <a:pt x="0" y="647"/>
                    <a:pt x="0" y="1471"/>
                  </a:cubicBezTo>
                  <a:cubicBezTo>
                    <a:pt x="0" y="2295"/>
                    <a:pt x="647" y="2952"/>
                    <a:pt x="1471" y="2952"/>
                  </a:cubicBezTo>
                  <a:lnTo>
                    <a:pt x="47314" y="2952"/>
                  </a:lnTo>
                  <a:cubicBezTo>
                    <a:pt x="48138" y="2952"/>
                    <a:pt x="48795" y="2295"/>
                    <a:pt x="48795" y="1471"/>
                  </a:cubicBezTo>
                  <a:cubicBezTo>
                    <a:pt x="48795" y="647"/>
                    <a:pt x="48138" y="0"/>
                    <a:pt x="47314" y="0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93B11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10" name="Picture 2">
            <a:extLst>
              <a:ext uri="{FF2B5EF4-FFF2-40B4-BE49-F238E27FC236}">
                <a16:creationId xmlns:a16="http://schemas.microsoft.com/office/drawing/2014/main" id="{6E30A7A6-2362-ED8A-F64C-2D2424AF391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26846" y="2404263"/>
            <a:ext cx="1066800" cy="870897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B694ED46-BFB5-FC9A-3E73-0785FBBE5F73}"/>
              </a:ext>
            </a:extLst>
          </p:cNvPr>
          <p:cNvGrpSpPr/>
          <p:nvPr/>
        </p:nvGrpSpPr>
        <p:grpSpPr>
          <a:xfrm>
            <a:off x="269280" y="6798621"/>
            <a:ext cx="2546751" cy="2258673"/>
            <a:chOff x="399059" y="5312689"/>
            <a:chExt cx="2546751" cy="2258673"/>
          </a:xfrm>
        </p:grpSpPr>
        <p:grpSp>
          <p:nvGrpSpPr>
            <p:cNvPr id="19" name="Group 14">
              <a:extLst>
                <a:ext uri="{FF2B5EF4-FFF2-40B4-BE49-F238E27FC236}">
                  <a16:creationId xmlns:a16="http://schemas.microsoft.com/office/drawing/2014/main" id="{12DD879E-F26B-F4BB-7B8E-0A90F966EE44}"/>
                </a:ext>
              </a:extLst>
            </p:cNvPr>
            <p:cNvGrpSpPr/>
            <p:nvPr/>
          </p:nvGrpSpPr>
          <p:grpSpPr>
            <a:xfrm>
              <a:off x="399059" y="5345318"/>
              <a:ext cx="2363621" cy="2226044"/>
              <a:chOff x="607406" y="-42760"/>
              <a:chExt cx="5779255" cy="6350000"/>
            </a:xfrm>
          </p:grpSpPr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id="{B5B1BF0C-8960-1720-55C9-7C832CC0145E}"/>
                  </a:ext>
                </a:extLst>
              </p:cNvPr>
              <p:cNvSpPr/>
              <p:nvPr/>
            </p:nvSpPr>
            <p:spPr>
              <a:xfrm>
                <a:off x="607406" y="-42760"/>
                <a:ext cx="577925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3B115"/>
              </a:solidFill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B3694049-E34A-AB75-2C3A-DEA3F461E0C5}"/>
                </a:ext>
              </a:extLst>
            </p:cNvPr>
            <p:cNvSpPr/>
            <p:nvPr/>
          </p:nvSpPr>
          <p:spPr>
            <a:xfrm>
              <a:off x="480332" y="5312689"/>
              <a:ext cx="2465478" cy="2226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3B1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27" name="ZoneTexte 35">
              <a:extLst>
                <a:ext uri="{FF2B5EF4-FFF2-40B4-BE49-F238E27FC236}">
                  <a16:creationId xmlns:a16="http://schemas.microsoft.com/office/drawing/2014/main" id="{C54179A7-C244-8190-983C-F1146459E952}"/>
                </a:ext>
              </a:extLst>
            </p:cNvPr>
            <p:cNvSpPr txBox="1"/>
            <p:nvPr/>
          </p:nvSpPr>
          <p:spPr>
            <a:xfrm>
              <a:off x="545706" y="5867257"/>
              <a:ext cx="2307163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1200"/>
                </a:spcAft>
              </a:pPr>
              <a:r>
                <a:rPr lang="fr-FR" sz="1800" b="1" dirty="0">
                  <a:solidFill>
                    <a:srgbClr val="002060"/>
                  </a:solidFill>
                  <a:latin typeface="Avenir Next LT Pro Demi" panose="020B0704020202020204" pitchFamily="34" charset="0"/>
                </a:rPr>
                <a:t>Période d’enquête : </a:t>
              </a:r>
            </a:p>
            <a:p>
              <a:pPr algn="ctr">
                <a:spcAft>
                  <a:spcPts val="1200"/>
                </a:spcAft>
              </a:pPr>
              <a:r>
                <a:rPr lang="fr-FR" sz="1800" b="1" dirty="0">
                  <a:solidFill>
                    <a:srgbClr val="002060"/>
                  </a:solidFill>
                  <a:latin typeface="Avenir Next LT Pro Demi" panose="020B0704020202020204" pitchFamily="34" charset="0"/>
                </a:rPr>
                <a:t>du ……………..</a:t>
              </a:r>
            </a:p>
            <a:p>
              <a:pPr algn="ctr">
                <a:spcAft>
                  <a:spcPts val="1200"/>
                </a:spcAft>
              </a:pPr>
              <a:r>
                <a:rPr lang="fr-FR" sz="1800" b="1" dirty="0">
                  <a:solidFill>
                    <a:srgbClr val="002060"/>
                  </a:solidFill>
                  <a:latin typeface="Avenir Next LT Pro Demi" panose="020B0704020202020204" pitchFamily="34" charset="0"/>
                </a:rPr>
                <a:t>au ……………..</a:t>
              </a:r>
              <a:endParaRPr lang="fr-FR" sz="1800" dirty="0">
                <a:solidFill>
                  <a:srgbClr val="002060"/>
                </a:solidFill>
                <a:latin typeface="Avenir Next LT Pro Demi" panose="020B0704020202020204" pitchFamily="34" charset="0"/>
              </a:endParaRP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E4C9D702-C419-A988-3B62-D8CF726C1E43}"/>
              </a:ext>
            </a:extLst>
          </p:cNvPr>
          <p:cNvGrpSpPr/>
          <p:nvPr/>
        </p:nvGrpSpPr>
        <p:grpSpPr>
          <a:xfrm>
            <a:off x="3019712" y="7009203"/>
            <a:ext cx="6228135" cy="2018675"/>
            <a:chOff x="3019712" y="7009203"/>
            <a:chExt cx="6228135" cy="201867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4E498F8-43D2-33F2-BB30-735C41708C36}"/>
                </a:ext>
              </a:extLst>
            </p:cNvPr>
            <p:cNvSpPr/>
            <p:nvPr/>
          </p:nvSpPr>
          <p:spPr>
            <a:xfrm>
              <a:off x="3019712" y="7009203"/>
              <a:ext cx="6228135" cy="2018675"/>
            </a:xfrm>
            <a:prstGeom prst="rect">
              <a:avLst/>
            </a:prstGeom>
            <a:solidFill>
              <a:srgbClr val="D8A2D5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33" name="TextBox 28">
              <a:extLst>
                <a:ext uri="{FF2B5EF4-FFF2-40B4-BE49-F238E27FC236}">
                  <a16:creationId xmlns:a16="http://schemas.microsoft.com/office/drawing/2014/main" id="{2748E70F-0748-FFAC-EFF2-08006372B40D}"/>
                </a:ext>
              </a:extLst>
            </p:cNvPr>
            <p:cNvSpPr txBox="1"/>
            <p:nvPr/>
          </p:nvSpPr>
          <p:spPr>
            <a:xfrm>
              <a:off x="3147089" y="7441542"/>
              <a:ext cx="5979357" cy="14581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b="1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20 minutes </a:t>
              </a: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seront nécessaires pour répondre à l’enquête</a:t>
              </a:r>
            </a:p>
            <a:p>
              <a:pPr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Les données recueillies seront </a:t>
              </a:r>
              <a:r>
                <a:rPr lang="fr-FR" sz="1700" b="1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anonymes</a:t>
              </a:r>
            </a:p>
            <a:p>
              <a:pPr algn="just"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Si vous avez des questions au sujet de cette enquête, vous pouvez contacter votre référent : </a:t>
              </a:r>
              <a:r>
                <a:rPr lang="fr-FR" sz="1700" b="1" spc="0" dirty="0" err="1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xxxxxxxxxxxxxxxxxxx</a:t>
              </a:r>
              <a:endParaRPr lang="fr-FR" sz="1700" b="1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34" name="TextBox 29">
              <a:extLst>
                <a:ext uri="{FF2B5EF4-FFF2-40B4-BE49-F238E27FC236}">
                  <a16:creationId xmlns:a16="http://schemas.microsoft.com/office/drawing/2014/main" id="{B752AA95-47CB-B7F4-DA41-863739CD8CF6}"/>
                </a:ext>
              </a:extLst>
            </p:cNvPr>
            <p:cNvSpPr txBox="1"/>
            <p:nvPr/>
          </p:nvSpPr>
          <p:spPr>
            <a:xfrm>
              <a:off x="6513080" y="7086600"/>
              <a:ext cx="2613366" cy="3263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ts val="2671"/>
                </a:lnSpc>
              </a:pPr>
              <a:r>
                <a:rPr lang="en-US" sz="2000" b="1" spc="266" dirty="0">
                  <a:solidFill>
                    <a:srgbClr val="AB34A3"/>
                  </a:solidFill>
                  <a:latin typeface="Avenir Next LT Pro" panose="020B0504020202020204" pitchFamily="34" charset="0"/>
                </a:rPr>
                <a:t>EN PRATIQUE ?</a:t>
              </a:r>
            </a:p>
          </p:txBody>
        </p:sp>
      </p:grpSp>
      <p:sp>
        <p:nvSpPr>
          <p:cNvPr id="36" name="TextBox 22">
            <a:extLst>
              <a:ext uri="{FF2B5EF4-FFF2-40B4-BE49-F238E27FC236}">
                <a16:creationId xmlns:a16="http://schemas.microsoft.com/office/drawing/2014/main" id="{74979736-9257-5822-C643-9B4A61CA7A82}"/>
              </a:ext>
            </a:extLst>
          </p:cNvPr>
          <p:cNvSpPr txBox="1"/>
          <p:nvPr/>
        </p:nvSpPr>
        <p:spPr>
          <a:xfrm>
            <a:off x="678033" y="5778676"/>
            <a:ext cx="8201518" cy="425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724"/>
              </a:lnSpc>
            </a:pPr>
            <a:r>
              <a:rPr lang="en-US" b="1" kern="0" dirty="0">
                <a:solidFill>
                  <a:srgbClr val="AB34A3"/>
                </a:solidFill>
                <a:latin typeface="Avenir Next LT Pro" panose="020B0504020202020204" pitchFamily="34" charset="0"/>
              </a:rPr>
              <a:t>LA MOBILISATION DE TOUS EST RECHERCHÉE</a:t>
            </a:r>
          </a:p>
        </p:txBody>
      </p:sp>
    </p:spTree>
    <p:extLst>
      <p:ext uri="{BB962C8B-B14F-4D97-AF65-F5344CB8AC3E}">
        <p14:creationId xmlns:p14="http://schemas.microsoft.com/office/powerpoint/2010/main" val="292008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BE5FBEC-BDB1-C038-05A5-DCD94887A0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33" y="11744166"/>
            <a:ext cx="6228000" cy="902172"/>
          </a:xfrm>
          <a:prstGeom prst="rect">
            <a:avLst/>
          </a:prstGeom>
        </p:spPr>
      </p:pic>
      <p:grpSp>
        <p:nvGrpSpPr>
          <p:cNvPr id="11" name="Group 14">
            <a:extLst>
              <a:ext uri="{FF2B5EF4-FFF2-40B4-BE49-F238E27FC236}">
                <a16:creationId xmlns:a16="http://schemas.microsoft.com/office/drawing/2014/main" id="{DA8C5514-5EDA-4D4A-AF01-426BA967323B}"/>
              </a:ext>
            </a:extLst>
          </p:cNvPr>
          <p:cNvGrpSpPr/>
          <p:nvPr/>
        </p:nvGrpSpPr>
        <p:grpSpPr>
          <a:xfrm>
            <a:off x="6913312" y="10237148"/>
            <a:ext cx="2363019" cy="2226044"/>
            <a:chOff x="594699" y="-21380"/>
            <a:chExt cx="5777783" cy="6350000"/>
          </a:xfrm>
          <a:solidFill>
            <a:srgbClr val="002060"/>
          </a:solidFill>
        </p:grpSpPr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6AE1E9D6-1163-45EB-92C7-C58EEF996954}"/>
                </a:ext>
              </a:extLst>
            </p:cNvPr>
            <p:cNvSpPr/>
            <p:nvPr/>
          </p:nvSpPr>
          <p:spPr>
            <a:xfrm>
              <a:off x="594699" y="-21380"/>
              <a:ext cx="5777783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5B315"/>
            </a:solid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0" name="Triangle rectangle 39">
            <a:extLst>
              <a:ext uri="{FF2B5EF4-FFF2-40B4-BE49-F238E27FC236}">
                <a16:creationId xmlns:a16="http://schemas.microsoft.com/office/drawing/2014/main" id="{5DB4813F-C4DF-966B-1A7F-9F14E9536ACA}"/>
              </a:ext>
            </a:extLst>
          </p:cNvPr>
          <p:cNvSpPr/>
          <p:nvPr/>
        </p:nvSpPr>
        <p:spPr>
          <a:xfrm flipH="1">
            <a:off x="3933962" y="12139544"/>
            <a:ext cx="5649985" cy="630028"/>
          </a:xfrm>
          <a:prstGeom prst="rtTriangle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riangle rectangle 40">
            <a:extLst>
              <a:ext uri="{FF2B5EF4-FFF2-40B4-BE49-F238E27FC236}">
                <a16:creationId xmlns:a16="http://schemas.microsoft.com/office/drawing/2014/main" id="{E2036D4B-9B5F-FB08-59D5-871373C3CE72}"/>
              </a:ext>
            </a:extLst>
          </p:cNvPr>
          <p:cNvSpPr/>
          <p:nvPr/>
        </p:nvSpPr>
        <p:spPr>
          <a:xfrm flipH="1">
            <a:off x="3781561" y="12079767"/>
            <a:ext cx="5649985" cy="690257"/>
          </a:xfrm>
          <a:prstGeom prst="rtTriangle">
            <a:avLst/>
          </a:prstGeom>
          <a:solidFill>
            <a:srgbClr val="AB34A3">
              <a:alpha val="4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04BDBDE-246E-D568-D62D-ACA291E5F769}"/>
              </a:ext>
            </a:extLst>
          </p:cNvPr>
          <p:cNvCxnSpPr/>
          <p:nvPr/>
        </p:nvCxnSpPr>
        <p:spPr>
          <a:xfrm>
            <a:off x="9499601" y="10921450"/>
            <a:ext cx="0" cy="180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808AB814-2469-6B80-2538-A7B4046D7AF6}"/>
              </a:ext>
            </a:extLst>
          </p:cNvPr>
          <p:cNvCxnSpPr/>
          <p:nvPr/>
        </p:nvCxnSpPr>
        <p:spPr>
          <a:xfrm>
            <a:off x="3868767" y="12717217"/>
            <a:ext cx="565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7D9F72D-3028-D071-60FD-86106C25BB67}"/>
              </a:ext>
            </a:extLst>
          </p:cNvPr>
          <p:cNvSpPr/>
          <p:nvPr/>
        </p:nvSpPr>
        <p:spPr>
          <a:xfrm>
            <a:off x="102600" y="82800"/>
            <a:ext cx="9396000" cy="12636000"/>
          </a:xfrm>
          <a:prstGeom prst="rect">
            <a:avLst/>
          </a:prstGeom>
          <a:noFill/>
          <a:ln w="12700" cap="flat" cmpd="sng" algn="ctr">
            <a:solidFill>
              <a:srgbClr val="0F3192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22">
            <a:extLst>
              <a:ext uri="{FF2B5EF4-FFF2-40B4-BE49-F238E27FC236}">
                <a16:creationId xmlns:a16="http://schemas.microsoft.com/office/drawing/2014/main" id="{3D23E7D1-2F04-4BEA-0E36-3A7FBC870EDB}"/>
              </a:ext>
            </a:extLst>
          </p:cNvPr>
          <p:cNvSpPr txBox="1"/>
          <p:nvPr/>
        </p:nvSpPr>
        <p:spPr>
          <a:xfrm>
            <a:off x="592783" y="5739197"/>
            <a:ext cx="8201518" cy="338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b="1" kern="0" dirty="0">
                <a:solidFill>
                  <a:srgbClr val="93B115"/>
                </a:solidFill>
                <a:latin typeface="Avenir Next LT Pro" panose="020B0504020202020204" pitchFamily="34" charset="0"/>
              </a:rPr>
              <a:t>NOUS COMPTONS SUR VOTRE PARTICIPATION !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1D7AC75E-7A95-FFE1-B12F-E02D2BF1A5E1}"/>
              </a:ext>
            </a:extLst>
          </p:cNvPr>
          <p:cNvSpPr txBox="1"/>
          <p:nvPr/>
        </p:nvSpPr>
        <p:spPr>
          <a:xfrm>
            <a:off x="1753280" y="228600"/>
            <a:ext cx="6012948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Notre établissement s'est engagé </a:t>
            </a:r>
          </a:p>
          <a:p>
            <a:pPr algn="ctr"/>
            <a:r>
              <a:rPr lang="fr-FR" sz="2800" b="1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dans la mesure nationale de la culture de sécurité des soins</a:t>
            </a:r>
          </a:p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fr-FR" sz="1200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accompagné par le CEPPRAAL ( Structure Régionale d’Appui)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CBE714C-2431-9A56-4712-A8B3FE18A051}"/>
              </a:ext>
            </a:extLst>
          </p:cNvPr>
          <p:cNvGrpSpPr/>
          <p:nvPr/>
        </p:nvGrpSpPr>
        <p:grpSpPr>
          <a:xfrm>
            <a:off x="424063" y="3679634"/>
            <a:ext cx="8855661" cy="1634358"/>
            <a:chOff x="474964" y="3492283"/>
            <a:chExt cx="8855661" cy="1634358"/>
          </a:xfrm>
        </p:grpSpPr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FC548745-0496-8752-2CC1-5E140848D57B}"/>
                </a:ext>
              </a:extLst>
            </p:cNvPr>
            <p:cNvSpPr txBox="1"/>
            <p:nvPr/>
          </p:nvSpPr>
          <p:spPr>
            <a:xfrm>
              <a:off x="474964" y="3492283"/>
              <a:ext cx="5251818" cy="3231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671"/>
                </a:lnSpc>
              </a:pPr>
              <a:r>
                <a:rPr lang="en-US" sz="2000" b="1" spc="266" dirty="0">
                  <a:solidFill>
                    <a:srgbClr val="AB34A3"/>
                  </a:solidFill>
                  <a:latin typeface="Avenir Next LT Pro" panose="020B0504020202020204" pitchFamily="34" charset="0"/>
                </a:rPr>
                <a:t>POURQUOI CETTE ENQUETE ?</a:t>
              </a:r>
            </a:p>
          </p:txBody>
        </p:sp>
        <p:sp>
          <p:nvSpPr>
            <p:cNvPr id="30" name="TextBox 26">
              <a:extLst>
                <a:ext uri="{FF2B5EF4-FFF2-40B4-BE49-F238E27FC236}">
                  <a16:creationId xmlns:a16="http://schemas.microsoft.com/office/drawing/2014/main" id="{574699C7-4978-8F43-B37B-DEF39CD0F0C3}"/>
                </a:ext>
              </a:extLst>
            </p:cNvPr>
            <p:cNvSpPr txBox="1"/>
            <p:nvPr/>
          </p:nvSpPr>
          <p:spPr>
            <a:xfrm>
              <a:off x="491425" y="3818591"/>
              <a:ext cx="8839200" cy="13080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La sécurité de nos patients est un </a:t>
              </a:r>
              <a:r>
                <a:rPr lang="fr-FR" sz="1700" b="1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enjeu majeur </a:t>
              </a:r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pour notre établissement, justifiant votre implication</a:t>
              </a:r>
            </a:p>
            <a:p>
              <a:pPr algn="just"/>
              <a:endParaRPr lang="fr-FR" sz="1700" kern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endParaRPr>
            </a:p>
            <a:p>
              <a:pPr algn="just"/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L'enquête a pour objectif de connaitre votre </a:t>
              </a:r>
              <a:r>
                <a:rPr lang="fr-FR" sz="1700" b="1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perception</a:t>
              </a:r>
              <a:r>
                <a:rPr lang="fr-FR" sz="1700" kern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 de la sécurité des soins dans notre établissement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95C0586-D2B6-4DDC-15C0-7FAB8FB780E2}"/>
              </a:ext>
            </a:extLst>
          </p:cNvPr>
          <p:cNvGrpSpPr/>
          <p:nvPr/>
        </p:nvGrpSpPr>
        <p:grpSpPr>
          <a:xfrm>
            <a:off x="2946926" y="6883706"/>
            <a:ext cx="6228135" cy="1928457"/>
            <a:chOff x="2946926" y="6883706"/>
            <a:chExt cx="6228135" cy="192845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D2A211F-F246-4E01-882C-9E0F570C9C1B}"/>
                </a:ext>
              </a:extLst>
            </p:cNvPr>
            <p:cNvSpPr/>
            <p:nvPr/>
          </p:nvSpPr>
          <p:spPr>
            <a:xfrm>
              <a:off x="2946926" y="6883706"/>
              <a:ext cx="6228135" cy="1928457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dirty="0"/>
            </a:p>
          </p:txBody>
        </p:sp>
        <p:sp>
          <p:nvSpPr>
            <p:cNvPr id="31" name="TextBox 28">
              <a:extLst>
                <a:ext uri="{FF2B5EF4-FFF2-40B4-BE49-F238E27FC236}">
                  <a16:creationId xmlns:a16="http://schemas.microsoft.com/office/drawing/2014/main" id="{0002EDE5-9EEE-277D-055B-5FAC20B0EBE7}"/>
                </a:ext>
              </a:extLst>
            </p:cNvPr>
            <p:cNvSpPr txBox="1"/>
            <p:nvPr/>
          </p:nvSpPr>
          <p:spPr>
            <a:xfrm>
              <a:off x="3160301" y="7313406"/>
              <a:ext cx="5979357" cy="14581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b="1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20 minutes </a:t>
              </a: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seront nécessaires pour répondre à l’enquête</a:t>
              </a:r>
            </a:p>
            <a:p>
              <a:pPr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Les données recueillies seront </a:t>
              </a:r>
              <a:r>
                <a:rPr lang="fr-FR" sz="1700" b="1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anonymes</a:t>
              </a:r>
            </a:p>
            <a:p>
              <a:pPr algn="just">
                <a:lnSpc>
                  <a:spcPts val="2600"/>
                </a:lnSpc>
                <a:spcAft>
                  <a:spcPts val="600"/>
                </a:spcAft>
              </a:pPr>
              <a:r>
                <a:rPr lang="fr-FR" sz="1700" spc="0" dirty="0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Si vous avez des questions au sujet de cette enquête, vous pouvez contacter votre référent : </a:t>
              </a:r>
              <a:r>
                <a:rPr lang="fr-FR" sz="1700" b="1" spc="0" dirty="0" err="1">
                  <a:solidFill>
                    <a:srgbClr val="002060"/>
                  </a:solidFill>
                  <a:latin typeface="Avenir Next LT Pro" panose="020B0504020202020204" pitchFamily="34" charset="0"/>
                  <a:cs typeface="Aharoni" panose="02010803020104030203" pitchFamily="2" charset="-79"/>
                </a:rPr>
                <a:t>xxxxxxxxxxxxxxxxxxx</a:t>
              </a:r>
              <a:endParaRPr lang="fr-FR" sz="1700" b="1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35" name="TextBox 29">
              <a:extLst>
                <a:ext uri="{FF2B5EF4-FFF2-40B4-BE49-F238E27FC236}">
                  <a16:creationId xmlns:a16="http://schemas.microsoft.com/office/drawing/2014/main" id="{D89039DA-03A6-BAE7-27A9-5DDB82E24B42}"/>
                </a:ext>
              </a:extLst>
            </p:cNvPr>
            <p:cNvSpPr txBox="1"/>
            <p:nvPr/>
          </p:nvSpPr>
          <p:spPr>
            <a:xfrm>
              <a:off x="6512044" y="6969537"/>
              <a:ext cx="2613366" cy="3263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ts val="2671"/>
                </a:lnSpc>
              </a:pPr>
              <a:r>
                <a:rPr lang="en-US" sz="2000" b="1" spc="266" dirty="0">
                  <a:solidFill>
                    <a:srgbClr val="AB34A3"/>
                  </a:solidFill>
                  <a:latin typeface="Avenir Next LT Pro" panose="020B0504020202020204" pitchFamily="34" charset="0"/>
                </a:rPr>
                <a:t>EN PRATIQUE ?</a:t>
              </a:r>
            </a:p>
          </p:txBody>
        </p:sp>
      </p:grpSp>
      <p:sp>
        <p:nvSpPr>
          <p:cNvPr id="39" name="TextBox 31">
            <a:extLst>
              <a:ext uri="{FF2B5EF4-FFF2-40B4-BE49-F238E27FC236}">
                <a16:creationId xmlns:a16="http://schemas.microsoft.com/office/drawing/2014/main" id="{2DD2BB27-000A-FE55-F56E-7C2344A1BB6D}"/>
              </a:ext>
            </a:extLst>
          </p:cNvPr>
          <p:cNvSpPr txBox="1"/>
          <p:nvPr/>
        </p:nvSpPr>
        <p:spPr>
          <a:xfrm>
            <a:off x="389446" y="9657537"/>
            <a:ext cx="2465477" cy="326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71"/>
              </a:lnSpc>
            </a:pPr>
            <a:r>
              <a:rPr lang="en-US" sz="2000" b="1" spc="266" dirty="0">
                <a:solidFill>
                  <a:srgbClr val="AB34A3"/>
                </a:solidFill>
                <a:latin typeface="Avenir Next LT Pro" panose="020B0504020202020204" pitchFamily="34" charset="0"/>
              </a:rPr>
              <a:t>ET APRÈS ?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39BE28D7-236F-ED71-A46B-AD3943A8AB96}"/>
              </a:ext>
            </a:extLst>
          </p:cNvPr>
          <p:cNvGrpSpPr/>
          <p:nvPr/>
        </p:nvGrpSpPr>
        <p:grpSpPr>
          <a:xfrm>
            <a:off x="190067" y="301376"/>
            <a:ext cx="1432118" cy="1150721"/>
            <a:chOff x="7613232" y="662055"/>
            <a:chExt cx="1729916" cy="1148344"/>
          </a:xfrm>
        </p:grpSpPr>
        <p:grpSp>
          <p:nvGrpSpPr>
            <p:cNvPr id="43" name="Group 32">
              <a:extLst>
                <a:ext uri="{FF2B5EF4-FFF2-40B4-BE49-F238E27FC236}">
                  <a16:creationId xmlns:a16="http://schemas.microsoft.com/office/drawing/2014/main" id="{8147EC2A-1B64-B05E-85E8-ECC7F452BEBE}"/>
                </a:ext>
              </a:extLst>
            </p:cNvPr>
            <p:cNvGrpSpPr/>
            <p:nvPr/>
          </p:nvGrpSpPr>
          <p:grpSpPr>
            <a:xfrm>
              <a:off x="7613232" y="662055"/>
              <a:ext cx="1729916" cy="1148344"/>
              <a:chOff x="0" y="0"/>
              <a:chExt cx="1194041" cy="574349"/>
            </a:xfrm>
          </p:grpSpPr>
          <p:sp>
            <p:nvSpPr>
              <p:cNvPr id="63" name="Freeform 33">
                <a:extLst>
                  <a:ext uri="{FF2B5EF4-FFF2-40B4-BE49-F238E27FC236}">
                    <a16:creationId xmlns:a16="http://schemas.microsoft.com/office/drawing/2014/main" id="{14B9B8DE-B969-4684-4F1D-7462269472FB}"/>
                  </a:ext>
                </a:extLst>
              </p:cNvPr>
              <p:cNvSpPr/>
              <p:nvPr/>
            </p:nvSpPr>
            <p:spPr>
              <a:xfrm>
                <a:off x="0" y="0"/>
                <a:ext cx="1194041" cy="574349"/>
              </a:xfrm>
              <a:custGeom>
                <a:avLst/>
                <a:gdLst/>
                <a:ahLst/>
                <a:cxnLst/>
                <a:rect l="l" t="t" r="r" b="b"/>
                <a:pathLst>
                  <a:path w="1194041" h="574349">
                    <a:moveTo>
                      <a:pt x="0" y="0"/>
                    </a:moveTo>
                    <a:lnTo>
                      <a:pt x="1194041" y="0"/>
                    </a:lnTo>
                    <a:lnTo>
                      <a:pt x="1194041" y="574349"/>
                    </a:lnTo>
                    <a:lnTo>
                      <a:pt x="0" y="574349"/>
                    </a:lnTo>
                    <a:close/>
                  </a:path>
                </a:pathLst>
              </a:custGeom>
              <a:solidFill>
                <a:srgbClr val="E9E4E0"/>
              </a:solidFill>
            </p:spPr>
            <p:txBody>
              <a:bodyPr/>
              <a:lstStyle/>
              <a:p>
                <a:endParaRPr lang="fr-FR" sz="1800"/>
              </a:p>
            </p:txBody>
          </p:sp>
        </p:grpSp>
        <p:sp>
          <p:nvSpPr>
            <p:cNvPr id="45" name="TextBox 34">
              <a:extLst>
                <a:ext uri="{FF2B5EF4-FFF2-40B4-BE49-F238E27FC236}">
                  <a16:creationId xmlns:a16="http://schemas.microsoft.com/office/drawing/2014/main" id="{6B208965-5E33-43FB-E41A-C2797461F076}"/>
                </a:ext>
              </a:extLst>
            </p:cNvPr>
            <p:cNvSpPr txBox="1"/>
            <p:nvPr/>
          </p:nvSpPr>
          <p:spPr>
            <a:xfrm>
              <a:off x="7697041" y="1021006"/>
              <a:ext cx="1638041" cy="3942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LOGO</a:t>
              </a:r>
            </a:p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ETABLISSEMENT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B865087C-1009-45C5-960D-4E50F39736C9}"/>
              </a:ext>
            </a:extLst>
          </p:cNvPr>
          <p:cNvGrpSpPr/>
          <p:nvPr/>
        </p:nvGrpSpPr>
        <p:grpSpPr>
          <a:xfrm>
            <a:off x="254608" y="6831245"/>
            <a:ext cx="2546751" cy="2258673"/>
            <a:chOff x="399059" y="5312689"/>
            <a:chExt cx="2546751" cy="2258673"/>
          </a:xfrm>
        </p:grpSpPr>
        <p:grpSp>
          <p:nvGrpSpPr>
            <p:cNvPr id="58" name="Group 14">
              <a:extLst>
                <a:ext uri="{FF2B5EF4-FFF2-40B4-BE49-F238E27FC236}">
                  <a16:creationId xmlns:a16="http://schemas.microsoft.com/office/drawing/2014/main" id="{5CF14CE3-A6BA-6D15-2BCD-9E7FBD4878F4}"/>
                </a:ext>
              </a:extLst>
            </p:cNvPr>
            <p:cNvGrpSpPr/>
            <p:nvPr/>
          </p:nvGrpSpPr>
          <p:grpSpPr>
            <a:xfrm>
              <a:off x="399059" y="5345318"/>
              <a:ext cx="2363621" cy="2226044"/>
              <a:chOff x="607406" y="-42760"/>
              <a:chExt cx="5779255" cy="6350000"/>
            </a:xfrm>
          </p:grpSpPr>
          <p:sp>
            <p:nvSpPr>
              <p:cNvPr id="61" name="Freeform 15">
                <a:extLst>
                  <a:ext uri="{FF2B5EF4-FFF2-40B4-BE49-F238E27FC236}">
                    <a16:creationId xmlns:a16="http://schemas.microsoft.com/office/drawing/2014/main" id="{1D04EBAD-A387-3808-9FD9-2BE50A7AC20E}"/>
                  </a:ext>
                </a:extLst>
              </p:cNvPr>
              <p:cNvSpPr/>
              <p:nvPr/>
            </p:nvSpPr>
            <p:spPr>
              <a:xfrm>
                <a:off x="607406" y="-42760"/>
                <a:ext cx="577925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AB34A3"/>
              </a:solidFill>
              <a:ln>
                <a:solidFill>
                  <a:srgbClr val="AB34A3"/>
                </a:solidFill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76E6D3B9-5B0C-4B58-B4AC-89CC947E68A7}"/>
                </a:ext>
              </a:extLst>
            </p:cNvPr>
            <p:cNvSpPr/>
            <p:nvPr/>
          </p:nvSpPr>
          <p:spPr>
            <a:xfrm>
              <a:off x="480332" y="5312689"/>
              <a:ext cx="2465478" cy="2226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B3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>
                <a:solidFill>
                  <a:srgbClr val="002060"/>
                </a:solidFill>
              </a:endParaRPr>
            </a:p>
          </p:txBody>
        </p:sp>
        <p:sp>
          <p:nvSpPr>
            <p:cNvPr id="60" name="ZoneTexte 35">
              <a:extLst>
                <a:ext uri="{FF2B5EF4-FFF2-40B4-BE49-F238E27FC236}">
                  <a16:creationId xmlns:a16="http://schemas.microsoft.com/office/drawing/2014/main" id="{F121098F-13BF-4732-85E7-23F928CE71B1}"/>
                </a:ext>
              </a:extLst>
            </p:cNvPr>
            <p:cNvSpPr txBox="1"/>
            <p:nvPr/>
          </p:nvSpPr>
          <p:spPr>
            <a:xfrm>
              <a:off x="617835" y="5595387"/>
              <a:ext cx="2307163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1200"/>
                </a:spcAft>
              </a:pPr>
              <a:r>
                <a:rPr lang="fr-FR" sz="2400" b="1" dirty="0">
                  <a:solidFill>
                    <a:srgbClr val="002060"/>
                  </a:solidFill>
                  <a:latin typeface="Avenir Next LT Pro Demi" panose="020B0704020202020204" pitchFamily="34" charset="0"/>
                </a:rPr>
                <a:t>Clôture de l’enquête : </a:t>
              </a:r>
            </a:p>
            <a:p>
              <a:pPr algn="ctr">
                <a:spcAft>
                  <a:spcPts val="1200"/>
                </a:spcAft>
              </a:pPr>
              <a:r>
                <a:rPr lang="fr-FR" sz="2800" b="1" dirty="0">
                  <a:solidFill>
                    <a:srgbClr val="002060"/>
                  </a:solidFill>
                  <a:latin typeface="Avenir Next LT Pro Demi" panose="020B0704020202020204" pitchFamily="34" charset="0"/>
                </a:rPr>
                <a:t>…/…/2023</a:t>
              </a:r>
              <a:endParaRPr lang="fr-FR" sz="2000" b="1" dirty="0">
                <a:solidFill>
                  <a:srgbClr val="002060"/>
                </a:solidFill>
                <a:latin typeface="Avenir Next LT Pro Demi" panose="020B0704020202020204" pitchFamily="34" charset="0"/>
              </a:endParaRPr>
            </a:p>
          </p:txBody>
        </p:sp>
      </p:grpSp>
      <p:sp>
        <p:nvSpPr>
          <p:cNvPr id="53" name="TextBox 23">
            <a:extLst>
              <a:ext uri="{FF2B5EF4-FFF2-40B4-BE49-F238E27FC236}">
                <a16:creationId xmlns:a16="http://schemas.microsoft.com/office/drawing/2014/main" id="{54AEAF32-9193-4DB3-BCD1-2D731FADA201}"/>
              </a:ext>
            </a:extLst>
          </p:cNvPr>
          <p:cNvSpPr txBox="1"/>
          <p:nvPr/>
        </p:nvSpPr>
        <p:spPr>
          <a:xfrm>
            <a:off x="460621" y="10113570"/>
            <a:ext cx="598953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40"/>
              </a:lnSpc>
              <a:spcAft>
                <a:spcPts val="400"/>
              </a:spcAft>
            </a:pP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Les résultats de l’enquête présentés et discutés avec vous</a:t>
            </a: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 </a:t>
            </a: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permettront de :</a:t>
            </a:r>
          </a:p>
          <a:p>
            <a:pPr marL="285750" indent="-285750" algn="just">
              <a:lnSpc>
                <a:spcPts val="2040"/>
              </a:lnSpc>
              <a:spcAft>
                <a:spcPts val="400"/>
              </a:spcAft>
              <a:buClr>
                <a:srgbClr val="AB34A3"/>
              </a:buClr>
              <a:buFont typeface="Wingdings" panose="05000000000000000000" pitchFamily="2" charset="2"/>
              <a:buChar char="ü"/>
            </a:pP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d</a:t>
            </a: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isposer d’un diagnostic de la culture de sécurité </a:t>
            </a:r>
            <a:endParaRPr lang="fr-FR" sz="1700" dirty="0">
              <a:solidFill>
                <a:srgbClr val="002060"/>
              </a:solidFill>
              <a:latin typeface="Avenir Next LT Pro" panose="020B0504020202020204" pitchFamily="34" charset="0"/>
              <a:cs typeface="Aharoni" panose="02010803020104030203" pitchFamily="2" charset="-79"/>
            </a:endParaRPr>
          </a:p>
          <a:p>
            <a:pPr marL="285750" indent="-285750" algn="just">
              <a:lnSpc>
                <a:spcPts val="2040"/>
              </a:lnSpc>
              <a:spcAft>
                <a:spcPts val="400"/>
              </a:spcAft>
              <a:buClr>
                <a:srgbClr val="AB34A3"/>
              </a:buClr>
              <a:buFont typeface="Wingdings" panose="05000000000000000000" pitchFamily="2" charset="2"/>
              <a:buChar char="ü"/>
            </a:pPr>
            <a:r>
              <a:rPr lang="fr-FR" sz="1700" spc="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définir collectivement des actions permettant de développer la culture de sécurité</a:t>
            </a:r>
            <a:endParaRPr lang="en-US" sz="1700" spc="0" dirty="0">
              <a:solidFill>
                <a:srgbClr val="002060"/>
              </a:solidFill>
              <a:latin typeface="Avenir Next LT Pro" panose="020B05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TextBox 26">
            <a:extLst>
              <a:ext uri="{FF2B5EF4-FFF2-40B4-BE49-F238E27FC236}">
                <a16:creationId xmlns:a16="http://schemas.microsoft.com/office/drawing/2014/main" id="{80A68D7A-54E6-30B9-D34F-6096C2D27FF4}"/>
              </a:ext>
            </a:extLst>
          </p:cNvPr>
          <p:cNvSpPr txBox="1"/>
          <p:nvPr/>
        </p:nvSpPr>
        <p:spPr>
          <a:xfrm>
            <a:off x="335881" y="6187029"/>
            <a:ext cx="8904529" cy="637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96"/>
              </a:lnSpc>
            </a:pP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Un taux de retour d’au moins </a:t>
            </a:r>
            <a:r>
              <a:rPr lang="fr-FR" sz="1700" b="1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60 %</a:t>
            </a:r>
            <a:r>
              <a:rPr lang="fr-FR" sz="1700" dirty="0">
                <a:solidFill>
                  <a:srgbClr val="002060"/>
                </a:solidFill>
                <a:latin typeface="Avenir Next LT Pro" panose="020B0504020202020204" pitchFamily="34" charset="0"/>
                <a:cs typeface="Aharoni" panose="02010803020104030203" pitchFamily="2" charset="-79"/>
              </a:rPr>
              <a:t> est nécessaire pour que les résultats de cette enquête soient probants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4DF9B8EA-6FAA-0C0C-3E42-F7574E5DC576}"/>
              </a:ext>
            </a:extLst>
          </p:cNvPr>
          <p:cNvGrpSpPr/>
          <p:nvPr/>
        </p:nvGrpSpPr>
        <p:grpSpPr>
          <a:xfrm>
            <a:off x="6999782" y="10197024"/>
            <a:ext cx="2465478" cy="2226044"/>
            <a:chOff x="6999782" y="10197024"/>
            <a:chExt cx="2465478" cy="2226044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F45F8296-103E-4FD6-95BB-44653E751D66}"/>
                </a:ext>
              </a:extLst>
            </p:cNvPr>
            <p:cNvSpPr/>
            <p:nvPr/>
          </p:nvSpPr>
          <p:spPr>
            <a:xfrm>
              <a:off x="6999782" y="10197024"/>
              <a:ext cx="2465478" cy="222604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5B3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A15036F6-7361-029D-2B53-3A7D7D765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7363655" y="10681461"/>
              <a:ext cx="1737731" cy="1368068"/>
            </a:xfrm>
            <a:prstGeom prst="rect">
              <a:avLst/>
            </a:prstGeom>
          </p:spPr>
        </p:pic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DEFB1B68-45A2-7358-322C-9E11B76C24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30" y="228153"/>
            <a:ext cx="1679806" cy="2088000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50C264E6-9A1E-CAAE-A741-02C4495F5AE3}"/>
              </a:ext>
            </a:extLst>
          </p:cNvPr>
          <p:cNvGrpSpPr/>
          <p:nvPr/>
        </p:nvGrpSpPr>
        <p:grpSpPr>
          <a:xfrm>
            <a:off x="370027" y="2377252"/>
            <a:ext cx="9395999" cy="790636"/>
            <a:chOff x="370027" y="2377252"/>
            <a:chExt cx="9395999" cy="790636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D7C18F1A-030C-7959-0F9F-2B8CB2CC4195}"/>
                </a:ext>
              </a:extLst>
            </p:cNvPr>
            <p:cNvGrpSpPr/>
            <p:nvPr/>
          </p:nvGrpSpPr>
          <p:grpSpPr>
            <a:xfrm>
              <a:off x="370027" y="2553366"/>
              <a:ext cx="9395999" cy="539129"/>
              <a:chOff x="1923347" y="2481308"/>
              <a:chExt cx="6859835" cy="539129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3FD46226-E103-4329-8DC3-EB296948475C}"/>
                  </a:ext>
                </a:extLst>
              </p:cNvPr>
              <p:cNvSpPr/>
              <p:nvPr/>
            </p:nvSpPr>
            <p:spPr>
              <a:xfrm>
                <a:off x="1923347" y="2517092"/>
                <a:ext cx="685983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61169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22338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83506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4467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0584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367014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928183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489352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b="1" kern="0" dirty="0">
                    <a:solidFill>
                      <a:srgbClr val="95B315"/>
                    </a:solidFill>
                    <a:latin typeface="Avenir Next LT Pro" panose="020B0504020202020204" pitchFamily="34" charset="0"/>
                  </a:rPr>
                  <a:t>ENCORE QUELQUES JOURS POUR PARTICIPER !</a:t>
                </a:r>
              </a:p>
            </p:txBody>
          </p:sp>
          <p:sp>
            <p:nvSpPr>
              <p:cNvPr id="55" name="Google Shape;1401;p24">
                <a:extLst>
                  <a:ext uri="{FF2B5EF4-FFF2-40B4-BE49-F238E27FC236}">
                    <a16:creationId xmlns:a16="http://schemas.microsoft.com/office/drawing/2014/main" id="{B4E10F12-FDD7-48DA-AA37-E1042F8388C3}"/>
                  </a:ext>
                </a:extLst>
              </p:cNvPr>
              <p:cNvSpPr/>
              <p:nvPr/>
            </p:nvSpPr>
            <p:spPr>
              <a:xfrm>
                <a:off x="2360598" y="2481308"/>
                <a:ext cx="6012948" cy="539129"/>
              </a:xfrm>
              <a:custGeom>
                <a:avLst/>
                <a:gdLst/>
                <a:ahLst/>
                <a:cxnLst/>
                <a:rect l="l" t="t" r="r" b="b"/>
                <a:pathLst>
                  <a:path w="48795" h="2952" extrusionOk="0">
                    <a:moveTo>
                      <a:pt x="1471" y="0"/>
                    </a:moveTo>
                    <a:cubicBezTo>
                      <a:pt x="647" y="0"/>
                      <a:pt x="0" y="647"/>
                      <a:pt x="0" y="1471"/>
                    </a:cubicBezTo>
                    <a:cubicBezTo>
                      <a:pt x="0" y="2295"/>
                      <a:pt x="647" y="2952"/>
                      <a:pt x="1471" y="2952"/>
                    </a:cubicBezTo>
                    <a:lnTo>
                      <a:pt x="47314" y="2952"/>
                    </a:lnTo>
                    <a:cubicBezTo>
                      <a:pt x="48138" y="2952"/>
                      <a:pt x="48795" y="2295"/>
                      <a:pt x="48795" y="1471"/>
                    </a:cubicBezTo>
                    <a:cubicBezTo>
                      <a:pt x="48795" y="647"/>
                      <a:pt x="48138" y="0"/>
                      <a:pt x="47314" y="0"/>
                    </a:cubicBezTo>
                    <a:close/>
                  </a:path>
                </a:pathLst>
              </a:custGeom>
              <a:noFill/>
              <a:ln w="28575" cap="flat" cmpd="sng">
                <a:solidFill>
                  <a:srgbClr val="AB34A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>
                  <a:defRPr lang="en-US"/>
                </a:defPPr>
                <a:lvl1pPr marL="0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61169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22338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83506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4467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0584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367014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928183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489352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231086EF-70EE-441B-BBAF-A9AEFD856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381000" y="2377252"/>
              <a:ext cx="910085" cy="7906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0092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Une image contenant texte&#10;&#10;Description générée automatiquement">
            <a:extLst>
              <a:ext uri="{FF2B5EF4-FFF2-40B4-BE49-F238E27FC236}">
                <a16:creationId xmlns:a16="http://schemas.microsoft.com/office/drawing/2014/main" id="{70F593E6-55FF-B1AC-7174-B161C4CB1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7" y="11646704"/>
            <a:ext cx="6302817" cy="972000"/>
          </a:xfrm>
          <a:prstGeom prst="rect">
            <a:avLst/>
          </a:prstGeom>
        </p:spPr>
      </p:pic>
      <p:grpSp>
        <p:nvGrpSpPr>
          <p:cNvPr id="70" name="Group 14">
            <a:extLst>
              <a:ext uri="{FF2B5EF4-FFF2-40B4-BE49-F238E27FC236}">
                <a16:creationId xmlns:a16="http://schemas.microsoft.com/office/drawing/2014/main" id="{DA8C5514-5EDA-4D4A-AF01-426BA967323B}"/>
              </a:ext>
            </a:extLst>
          </p:cNvPr>
          <p:cNvGrpSpPr/>
          <p:nvPr/>
        </p:nvGrpSpPr>
        <p:grpSpPr>
          <a:xfrm>
            <a:off x="6742196" y="10294147"/>
            <a:ext cx="2417706" cy="2226044"/>
            <a:chOff x="538064" y="0"/>
            <a:chExt cx="5911497" cy="6350000"/>
          </a:xfrm>
          <a:solidFill>
            <a:srgbClr val="002060"/>
          </a:solidFill>
        </p:grpSpPr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id="{6AE1E9D6-1163-45EB-92C7-C58EEF996954}"/>
                </a:ext>
              </a:extLst>
            </p:cNvPr>
            <p:cNvSpPr/>
            <p:nvPr/>
          </p:nvSpPr>
          <p:spPr>
            <a:xfrm>
              <a:off x="538064" y="0"/>
              <a:ext cx="5911497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B34A3"/>
            </a:solid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1" name="Ellipse 70">
            <a:extLst>
              <a:ext uri="{FF2B5EF4-FFF2-40B4-BE49-F238E27FC236}">
                <a16:creationId xmlns:a16="http://schemas.microsoft.com/office/drawing/2014/main" id="{F45F8296-103E-4FD6-95BB-44653E751D66}"/>
              </a:ext>
            </a:extLst>
          </p:cNvPr>
          <p:cNvSpPr/>
          <p:nvPr/>
        </p:nvSpPr>
        <p:spPr>
          <a:xfrm>
            <a:off x="6851829" y="10246528"/>
            <a:ext cx="2465478" cy="2226044"/>
          </a:xfrm>
          <a:prstGeom prst="ellipse">
            <a:avLst/>
          </a:prstGeom>
          <a:solidFill>
            <a:schemeClr val="bg1"/>
          </a:solidFill>
          <a:ln>
            <a:solidFill>
              <a:srgbClr val="AB34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40" name="Triangle rectangle 39">
            <a:extLst>
              <a:ext uri="{FF2B5EF4-FFF2-40B4-BE49-F238E27FC236}">
                <a16:creationId xmlns:a16="http://schemas.microsoft.com/office/drawing/2014/main" id="{5DB4813F-C4DF-966B-1A7F-9F14E9536ACA}"/>
              </a:ext>
            </a:extLst>
          </p:cNvPr>
          <p:cNvSpPr/>
          <p:nvPr/>
        </p:nvSpPr>
        <p:spPr>
          <a:xfrm flipH="1">
            <a:off x="3933962" y="12139544"/>
            <a:ext cx="5649985" cy="630028"/>
          </a:xfrm>
          <a:prstGeom prst="rtTriangle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riangle rectangle 40">
            <a:extLst>
              <a:ext uri="{FF2B5EF4-FFF2-40B4-BE49-F238E27FC236}">
                <a16:creationId xmlns:a16="http://schemas.microsoft.com/office/drawing/2014/main" id="{E2036D4B-9B5F-FB08-59D5-871373C3CE72}"/>
              </a:ext>
            </a:extLst>
          </p:cNvPr>
          <p:cNvSpPr/>
          <p:nvPr/>
        </p:nvSpPr>
        <p:spPr>
          <a:xfrm flipH="1">
            <a:off x="3781561" y="12079767"/>
            <a:ext cx="5649985" cy="690257"/>
          </a:xfrm>
          <a:prstGeom prst="rtTriangle">
            <a:avLst/>
          </a:prstGeom>
          <a:solidFill>
            <a:srgbClr val="AB34A3">
              <a:alpha val="4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04BDBDE-246E-D568-D62D-ACA291E5F769}"/>
              </a:ext>
            </a:extLst>
          </p:cNvPr>
          <p:cNvCxnSpPr/>
          <p:nvPr/>
        </p:nvCxnSpPr>
        <p:spPr>
          <a:xfrm>
            <a:off x="9499601" y="10921450"/>
            <a:ext cx="0" cy="180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808AB814-2469-6B80-2538-A7B4046D7AF6}"/>
              </a:ext>
            </a:extLst>
          </p:cNvPr>
          <p:cNvCxnSpPr/>
          <p:nvPr/>
        </p:nvCxnSpPr>
        <p:spPr>
          <a:xfrm>
            <a:off x="3868767" y="12717217"/>
            <a:ext cx="565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7D9F72D-3028-D071-60FD-86106C25BB67}"/>
              </a:ext>
            </a:extLst>
          </p:cNvPr>
          <p:cNvSpPr/>
          <p:nvPr/>
        </p:nvSpPr>
        <p:spPr>
          <a:xfrm>
            <a:off x="102600" y="82800"/>
            <a:ext cx="9396000" cy="12636000"/>
          </a:xfrm>
          <a:prstGeom prst="rect">
            <a:avLst/>
          </a:prstGeom>
          <a:noFill/>
          <a:ln w="12700" cap="flat" cmpd="sng" algn="ctr">
            <a:solidFill>
              <a:srgbClr val="0F3192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5962A527-22BF-44CC-BDFE-A300711D0948}"/>
              </a:ext>
            </a:extLst>
          </p:cNvPr>
          <p:cNvSpPr/>
          <p:nvPr/>
        </p:nvSpPr>
        <p:spPr>
          <a:xfrm>
            <a:off x="1451041" y="7414030"/>
            <a:ext cx="7635711" cy="2241092"/>
          </a:xfrm>
          <a:prstGeom prst="roundRect">
            <a:avLst/>
          </a:prstGeom>
          <a:noFill/>
          <a:ln>
            <a:solidFill>
              <a:srgbClr val="93B1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74" name="TextBox 17">
            <a:extLst>
              <a:ext uri="{FF2B5EF4-FFF2-40B4-BE49-F238E27FC236}">
                <a16:creationId xmlns:a16="http://schemas.microsoft.com/office/drawing/2014/main" id="{C48B519C-BA84-73EF-BACF-10D2DF9B29B9}"/>
              </a:ext>
            </a:extLst>
          </p:cNvPr>
          <p:cNvSpPr txBox="1"/>
          <p:nvPr/>
        </p:nvSpPr>
        <p:spPr>
          <a:xfrm>
            <a:off x="515018" y="3217399"/>
            <a:ext cx="7104982" cy="412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11"/>
              </a:lnSpc>
            </a:pPr>
            <a:r>
              <a:rPr lang="fr-FR" sz="2100" b="1" kern="0" cap="all" dirty="0">
                <a:solidFill>
                  <a:srgbClr val="AB34A3"/>
                </a:solidFill>
                <a:latin typeface="Avenir Next LT Pro" panose="020B0504020202020204" pitchFamily="34" charset="0"/>
              </a:rPr>
              <a:t>Et SI nous discutions ENSEMBLE des résultats ? </a:t>
            </a:r>
            <a:endParaRPr lang="en-US" sz="2100" b="1" kern="0" cap="all" dirty="0">
              <a:solidFill>
                <a:srgbClr val="AB34A3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75" name="TextBox 22">
            <a:extLst>
              <a:ext uri="{FF2B5EF4-FFF2-40B4-BE49-F238E27FC236}">
                <a16:creationId xmlns:a16="http://schemas.microsoft.com/office/drawing/2014/main" id="{350C9C6A-0496-2411-4E2B-28F828708544}"/>
              </a:ext>
            </a:extLst>
          </p:cNvPr>
          <p:cNvSpPr txBox="1"/>
          <p:nvPr/>
        </p:nvSpPr>
        <p:spPr>
          <a:xfrm>
            <a:off x="835068" y="10324372"/>
            <a:ext cx="5073001" cy="10313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4177"/>
              </a:lnSpc>
              <a:spcBef>
                <a:spcPct val="0"/>
              </a:spcBef>
            </a:pPr>
            <a:r>
              <a:rPr lang="en-US" sz="2800" b="1" spc="268" dirty="0">
                <a:solidFill>
                  <a:srgbClr val="93B115"/>
                </a:solidFill>
                <a:latin typeface="Avenir Next LT Pro" panose="020B0504020202020204" pitchFamily="34" charset="0"/>
              </a:rPr>
              <a:t>NOUS COMPTONS SUR </a:t>
            </a:r>
            <a:br>
              <a:rPr lang="en-US" sz="2800" b="1" spc="268" dirty="0">
                <a:solidFill>
                  <a:srgbClr val="93B115"/>
                </a:solidFill>
                <a:latin typeface="Avenir Next LT Pro" panose="020B0504020202020204" pitchFamily="34" charset="0"/>
              </a:rPr>
            </a:br>
            <a:r>
              <a:rPr lang="en-US" sz="2800" b="1" spc="268" dirty="0">
                <a:solidFill>
                  <a:srgbClr val="93B115"/>
                </a:solidFill>
                <a:latin typeface="Avenir Next LT Pro" panose="020B0504020202020204" pitchFamily="34" charset="0"/>
              </a:rPr>
              <a:t>VOTRE PARTICIPATION !</a:t>
            </a:r>
          </a:p>
        </p:txBody>
      </p:sp>
      <p:sp>
        <p:nvSpPr>
          <p:cNvPr id="76" name="TextBox 26">
            <a:extLst>
              <a:ext uri="{FF2B5EF4-FFF2-40B4-BE49-F238E27FC236}">
                <a16:creationId xmlns:a16="http://schemas.microsoft.com/office/drawing/2014/main" id="{4BF2DFC4-F72D-462B-C703-1CFC0B9F38FA}"/>
              </a:ext>
            </a:extLst>
          </p:cNvPr>
          <p:cNvSpPr txBox="1"/>
          <p:nvPr/>
        </p:nvSpPr>
        <p:spPr>
          <a:xfrm>
            <a:off x="460509" y="3733800"/>
            <a:ext cx="8721275" cy="6917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800"/>
              </a:lnSpc>
            </a:pPr>
            <a:r>
              <a:rPr lang="fr-FR" sz="2000" dirty="0">
                <a:solidFill>
                  <a:srgbClr val="000000"/>
                </a:solidFill>
                <a:latin typeface="Avenir Next LT Pro" panose="020B0504020202020204" pitchFamily="34" charset="0"/>
              </a:rPr>
              <a:t>Nous vous convions à une </a:t>
            </a:r>
            <a:r>
              <a:rPr lang="fr-FR" sz="2000" b="1" dirty="0">
                <a:solidFill>
                  <a:srgbClr val="000000"/>
                </a:solidFill>
                <a:latin typeface="Avenir Next LT Pro" panose="020B0504020202020204" pitchFamily="34" charset="0"/>
              </a:rPr>
              <a:t>réunion de présentation et d’échanges</a:t>
            </a:r>
            <a:r>
              <a:rPr lang="fr-FR" sz="2000" dirty="0">
                <a:solidFill>
                  <a:srgbClr val="000000"/>
                </a:solidFill>
                <a:latin typeface="Avenir Next LT Pro" panose="020B0504020202020204" pitchFamily="34" charset="0"/>
              </a:rPr>
              <a:t> sur les résultats de cette mesure.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650B54D-4BC5-4C71-AF55-CC86CB23F51B}"/>
              </a:ext>
            </a:extLst>
          </p:cNvPr>
          <p:cNvSpPr/>
          <p:nvPr/>
        </p:nvSpPr>
        <p:spPr>
          <a:xfrm>
            <a:off x="1961712" y="365656"/>
            <a:ext cx="5663134" cy="1062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800" dirty="0">
                <a:solidFill>
                  <a:srgbClr val="002060"/>
                </a:solidFill>
                <a:latin typeface="Avenir Next LT Pro Demi" panose="020B0704020202020204" pitchFamily="34" charset="0"/>
                <a:ea typeface="Noto Sans" panose="020B0502040504020204" pitchFamily="34" charset="0"/>
              </a:rPr>
              <a:t>Votre perception de la sécurité des soins dans notre établissement a été analysée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ED52D2B7-5F80-CA6E-2E04-4D7080A0E505}"/>
              </a:ext>
            </a:extLst>
          </p:cNvPr>
          <p:cNvGrpSpPr/>
          <p:nvPr/>
        </p:nvGrpSpPr>
        <p:grpSpPr>
          <a:xfrm>
            <a:off x="399701" y="4413711"/>
            <a:ext cx="8935409" cy="2299196"/>
            <a:chOff x="381898" y="4118598"/>
            <a:chExt cx="8935409" cy="2299196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9ECBDDE-FC5D-40E6-B144-E33D9C7868A7}"/>
                </a:ext>
              </a:extLst>
            </p:cNvPr>
            <p:cNvSpPr/>
            <p:nvPr/>
          </p:nvSpPr>
          <p:spPr>
            <a:xfrm>
              <a:off x="381898" y="4118598"/>
              <a:ext cx="8935409" cy="2273522"/>
            </a:xfrm>
            <a:prstGeom prst="rect">
              <a:avLst/>
            </a:prstGeom>
            <a:solidFill>
              <a:srgbClr val="D8A2D5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2243" tIns="56121" rIns="112243" bIns="56121" rtlCol="0" anchor="ctr"/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1" name="TextBox 15">
              <a:extLst>
                <a:ext uri="{FF2B5EF4-FFF2-40B4-BE49-F238E27FC236}">
                  <a16:creationId xmlns:a16="http://schemas.microsoft.com/office/drawing/2014/main" id="{0A861C27-0FA0-4000-AB21-F33A37832667}"/>
                </a:ext>
              </a:extLst>
            </p:cNvPr>
            <p:cNvSpPr txBox="1"/>
            <p:nvPr/>
          </p:nvSpPr>
          <p:spPr>
            <a:xfrm>
              <a:off x="476049" y="4173590"/>
              <a:ext cx="8576603" cy="22442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3508"/>
                </a:lnSpc>
              </a:pPr>
              <a:r>
                <a:rPr lang="fr-FR" sz="1900" spc="225" dirty="0">
                  <a:solidFill>
                    <a:srgbClr val="000000"/>
                  </a:solidFill>
                  <a:latin typeface="Avenir Next LT Pro Demi" panose="020B0704020202020204" pitchFamily="34" charset="0"/>
                </a:rPr>
                <a:t>Date :</a:t>
              </a:r>
            </a:p>
            <a:p>
              <a:pPr>
                <a:lnSpc>
                  <a:spcPts val="3508"/>
                </a:lnSpc>
              </a:pPr>
              <a:r>
                <a:rPr lang="fr-FR" sz="1900" spc="225" dirty="0">
                  <a:solidFill>
                    <a:srgbClr val="000000"/>
                  </a:solidFill>
                  <a:latin typeface="Avenir Next LT Pro Demi" panose="020B0704020202020204" pitchFamily="34" charset="0"/>
                </a:rPr>
                <a:t>Horaires :</a:t>
              </a:r>
            </a:p>
            <a:p>
              <a:pPr>
                <a:lnSpc>
                  <a:spcPts val="3508"/>
                </a:lnSpc>
              </a:pPr>
              <a:r>
                <a:rPr lang="fr-FR" sz="1900" spc="225" dirty="0">
                  <a:solidFill>
                    <a:srgbClr val="000000"/>
                  </a:solidFill>
                  <a:latin typeface="Avenir Next LT Pro Demi" panose="020B0704020202020204" pitchFamily="34" charset="0"/>
                </a:rPr>
                <a:t>Lieu :</a:t>
              </a:r>
            </a:p>
            <a:p>
              <a:pPr algn="ctr">
                <a:lnSpc>
                  <a:spcPts val="3508"/>
                </a:lnSpc>
              </a:pPr>
              <a:r>
                <a:rPr lang="fr-FR" sz="1900" spc="225" dirty="0">
                  <a:solidFill>
                    <a:srgbClr val="000000"/>
                  </a:solidFill>
                  <a:latin typeface="Avenir Next LT Pro Demi" panose="020B0704020202020204" pitchFamily="34" charset="0"/>
                </a:rPr>
                <a:t>Pour en savoir plus, contactez votre référent </a:t>
              </a:r>
              <a:r>
                <a:rPr lang="fr-FR" sz="2000" dirty="0">
                  <a:latin typeface="Avenir Next LT Pro" panose="020B0504020202020204" pitchFamily="34" charset="0"/>
                  <a:cs typeface="Aharoni" panose="02010803020104030203" pitchFamily="2" charset="-79"/>
                </a:rPr>
                <a:t>: </a:t>
              </a:r>
              <a:r>
                <a:rPr lang="fr-FR" sz="2000" b="1" dirty="0" err="1">
                  <a:latin typeface="Avenir Next LT Pro" panose="020B0504020202020204" pitchFamily="34" charset="0"/>
                  <a:cs typeface="Aharoni" panose="02010803020104030203" pitchFamily="2" charset="-79"/>
                </a:rPr>
                <a:t>xxxxxxxxxxxxxxxxxxx</a:t>
              </a:r>
              <a:endParaRPr lang="fr-FR" sz="2000" b="1" dirty="0">
                <a:latin typeface="Avenir Next LT Pro" panose="020B050402020202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0970E04E-9260-C728-9CC2-CC83EB2D0335}"/>
              </a:ext>
            </a:extLst>
          </p:cNvPr>
          <p:cNvGrpSpPr/>
          <p:nvPr/>
        </p:nvGrpSpPr>
        <p:grpSpPr>
          <a:xfrm>
            <a:off x="220982" y="236903"/>
            <a:ext cx="1432118" cy="1150721"/>
            <a:chOff x="7613232" y="662055"/>
            <a:chExt cx="1729916" cy="1148344"/>
          </a:xfrm>
        </p:grpSpPr>
        <p:grpSp>
          <p:nvGrpSpPr>
            <p:cNvPr id="8" name="Group 32">
              <a:extLst>
                <a:ext uri="{FF2B5EF4-FFF2-40B4-BE49-F238E27FC236}">
                  <a16:creationId xmlns:a16="http://schemas.microsoft.com/office/drawing/2014/main" id="{2EEDA064-6243-A129-692A-05DE9513242C}"/>
                </a:ext>
              </a:extLst>
            </p:cNvPr>
            <p:cNvGrpSpPr/>
            <p:nvPr/>
          </p:nvGrpSpPr>
          <p:grpSpPr>
            <a:xfrm>
              <a:off x="7613232" y="662055"/>
              <a:ext cx="1729916" cy="1148344"/>
              <a:chOff x="0" y="0"/>
              <a:chExt cx="1194041" cy="574349"/>
            </a:xfrm>
          </p:grpSpPr>
          <p:sp>
            <p:nvSpPr>
              <p:cNvPr id="11" name="Freeform 33">
                <a:extLst>
                  <a:ext uri="{FF2B5EF4-FFF2-40B4-BE49-F238E27FC236}">
                    <a16:creationId xmlns:a16="http://schemas.microsoft.com/office/drawing/2014/main" id="{4E999452-57C5-B810-C4F1-B0283836F1CE}"/>
                  </a:ext>
                </a:extLst>
              </p:cNvPr>
              <p:cNvSpPr/>
              <p:nvPr/>
            </p:nvSpPr>
            <p:spPr>
              <a:xfrm>
                <a:off x="0" y="0"/>
                <a:ext cx="1194041" cy="574349"/>
              </a:xfrm>
              <a:custGeom>
                <a:avLst/>
                <a:gdLst/>
                <a:ahLst/>
                <a:cxnLst/>
                <a:rect l="l" t="t" r="r" b="b"/>
                <a:pathLst>
                  <a:path w="1194041" h="574349">
                    <a:moveTo>
                      <a:pt x="0" y="0"/>
                    </a:moveTo>
                    <a:lnTo>
                      <a:pt x="1194041" y="0"/>
                    </a:lnTo>
                    <a:lnTo>
                      <a:pt x="1194041" y="574349"/>
                    </a:lnTo>
                    <a:lnTo>
                      <a:pt x="0" y="574349"/>
                    </a:lnTo>
                    <a:close/>
                  </a:path>
                </a:pathLst>
              </a:custGeom>
              <a:solidFill>
                <a:srgbClr val="E9E4E0"/>
              </a:solidFill>
            </p:spPr>
            <p:txBody>
              <a:bodyPr/>
              <a:lstStyle/>
              <a:p>
                <a:endParaRPr lang="fr-FR" sz="1800"/>
              </a:p>
            </p:txBody>
          </p:sp>
        </p:grpSp>
        <p:sp>
          <p:nvSpPr>
            <p:cNvPr id="9" name="TextBox 34">
              <a:extLst>
                <a:ext uri="{FF2B5EF4-FFF2-40B4-BE49-F238E27FC236}">
                  <a16:creationId xmlns:a16="http://schemas.microsoft.com/office/drawing/2014/main" id="{E9807267-9FFD-817B-E2FD-DECFE4F65114}"/>
                </a:ext>
              </a:extLst>
            </p:cNvPr>
            <p:cNvSpPr txBox="1"/>
            <p:nvPr/>
          </p:nvSpPr>
          <p:spPr>
            <a:xfrm>
              <a:off x="7697041" y="1021006"/>
              <a:ext cx="1638041" cy="3942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61169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22338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83506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24467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05845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67014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928183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489352" algn="l" defTabSz="1122338" rtl="0" eaLnBrk="1" latinLnBrk="0" hangingPunct="1"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LOGO</a:t>
              </a:r>
            </a:p>
            <a:p>
              <a:pPr algn="ctr">
                <a:lnSpc>
                  <a:spcPts val="1597"/>
                </a:lnSpc>
              </a:pPr>
              <a:r>
                <a:rPr lang="en-US" sz="1200" spc="160" dirty="0">
                  <a:solidFill>
                    <a:srgbClr val="000000"/>
                  </a:solidFill>
                  <a:latin typeface="Oswald Bold"/>
                </a:rPr>
                <a:t>ETABLISSEMENT</a:t>
              </a:r>
            </a:p>
          </p:txBody>
        </p:sp>
      </p:grpSp>
      <p:sp>
        <p:nvSpPr>
          <p:cNvPr id="17" name="TextBox 23">
            <a:extLst>
              <a:ext uri="{FF2B5EF4-FFF2-40B4-BE49-F238E27FC236}">
                <a16:creationId xmlns:a16="http://schemas.microsoft.com/office/drawing/2014/main" id="{AD13DD32-28FB-AEB5-AF2B-BDFBEDAF7FDD}"/>
              </a:ext>
            </a:extLst>
          </p:cNvPr>
          <p:cNvSpPr txBox="1"/>
          <p:nvPr/>
        </p:nvSpPr>
        <p:spPr>
          <a:xfrm>
            <a:off x="2935176" y="7523653"/>
            <a:ext cx="5989533" cy="2051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1169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22338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3506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4467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5845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67014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28183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89352" algn="l" defTabSz="1122338" rtl="0" eaLnBrk="1" latinLnBrk="0" hangingPunct="1"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40"/>
              </a:lnSpc>
              <a:spcAft>
                <a:spcPts val="400"/>
              </a:spcAft>
            </a:pPr>
            <a:r>
              <a:rPr lang="fr-FR" sz="2000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Les résultats de l’enquête présentés et discutés avec vous</a:t>
            </a:r>
            <a:r>
              <a:rPr lang="fr-FR" sz="2000" dirty="0">
                <a:latin typeface="Avenir Next LT Pro" panose="020B0504020202020204" pitchFamily="34" charset="0"/>
                <a:cs typeface="Aharoni" panose="02010803020104030203" pitchFamily="2" charset="-79"/>
              </a:rPr>
              <a:t> </a:t>
            </a:r>
            <a:r>
              <a:rPr lang="fr-FR" sz="2000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permettront de :</a:t>
            </a:r>
          </a:p>
          <a:p>
            <a:pPr marL="846900" indent="-342900" algn="just">
              <a:lnSpc>
                <a:spcPts val="2040"/>
              </a:lnSpc>
              <a:spcBef>
                <a:spcPts val="600"/>
              </a:spcBef>
              <a:spcAft>
                <a:spcPts val="400"/>
              </a:spcAft>
              <a:buClr>
                <a:srgbClr val="AB34A3"/>
              </a:buClr>
              <a:buSzPct val="150000"/>
              <a:buFont typeface="Wingdings" panose="05000000000000000000" pitchFamily="2" charset="2"/>
              <a:buChar char="ü"/>
            </a:pPr>
            <a:r>
              <a:rPr lang="fr-FR" sz="2000" dirty="0">
                <a:latin typeface="Avenir Next LT Pro" panose="020B0504020202020204" pitchFamily="34" charset="0"/>
                <a:cs typeface="Aharoni" panose="02010803020104030203" pitchFamily="2" charset="-79"/>
              </a:rPr>
              <a:t>d</a:t>
            </a:r>
            <a:r>
              <a:rPr lang="fr-FR" sz="2000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isposer d’un </a:t>
            </a:r>
            <a:r>
              <a:rPr lang="fr-FR" sz="2000" b="1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diagnostic</a:t>
            </a:r>
            <a:r>
              <a:rPr lang="fr-FR" sz="2000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 de la culture de sécurité </a:t>
            </a:r>
          </a:p>
          <a:p>
            <a:pPr marL="846900" indent="-342900" algn="just">
              <a:lnSpc>
                <a:spcPts val="2040"/>
              </a:lnSpc>
              <a:spcBef>
                <a:spcPts val="600"/>
              </a:spcBef>
              <a:spcAft>
                <a:spcPts val="400"/>
              </a:spcAft>
              <a:buClr>
                <a:srgbClr val="AB34A3"/>
              </a:buClr>
              <a:buSzPct val="150000"/>
              <a:buFont typeface="Wingdings" panose="05000000000000000000" pitchFamily="2" charset="2"/>
              <a:buChar char="ü"/>
            </a:pPr>
            <a:r>
              <a:rPr lang="fr-FR" sz="2000" b="1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définir collectivement des actions </a:t>
            </a:r>
            <a:r>
              <a:rPr lang="fr-FR" sz="2000" spc="0" dirty="0">
                <a:latin typeface="Avenir Next LT Pro" panose="020B0504020202020204" pitchFamily="34" charset="0"/>
                <a:cs typeface="Aharoni" panose="02010803020104030203" pitchFamily="2" charset="-79"/>
              </a:rPr>
              <a:t>permettant de développer la culture de sécurité</a:t>
            </a:r>
            <a:endParaRPr lang="en-US" sz="2000" spc="0" dirty="0">
              <a:latin typeface="Avenir Next LT Pro" panose="020B0504020202020204" pitchFamily="34" charset="0"/>
              <a:cs typeface="Aharoni" panose="02010803020104030203" pitchFamily="2" charset="-79"/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2EEF717-061F-6A67-6698-55950AAA975E}"/>
              </a:ext>
            </a:extLst>
          </p:cNvPr>
          <p:cNvGrpSpPr/>
          <p:nvPr/>
        </p:nvGrpSpPr>
        <p:grpSpPr>
          <a:xfrm>
            <a:off x="341342" y="7354073"/>
            <a:ext cx="2569411" cy="2273663"/>
            <a:chOff x="249989" y="7860937"/>
            <a:chExt cx="2569411" cy="2273663"/>
          </a:xfrm>
        </p:grpSpPr>
        <p:grpSp>
          <p:nvGrpSpPr>
            <p:cNvPr id="77" name="Groupe 76">
              <a:extLst>
                <a:ext uri="{FF2B5EF4-FFF2-40B4-BE49-F238E27FC236}">
                  <a16:creationId xmlns:a16="http://schemas.microsoft.com/office/drawing/2014/main" id="{B865087C-1009-45C5-960D-4E50F39736C9}"/>
                </a:ext>
              </a:extLst>
            </p:cNvPr>
            <p:cNvGrpSpPr/>
            <p:nvPr/>
          </p:nvGrpSpPr>
          <p:grpSpPr>
            <a:xfrm>
              <a:off x="249989" y="7860937"/>
              <a:ext cx="2569411" cy="2273663"/>
              <a:chOff x="376399" y="5312689"/>
              <a:chExt cx="2569411" cy="2273663"/>
            </a:xfrm>
          </p:grpSpPr>
          <p:grpSp>
            <p:nvGrpSpPr>
              <p:cNvPr id="88" name="Group 14">
                <a:extLst>
                  <a:ext uri="{FF2B5EF4-FFF2-40B4-BE49-F238E27FC236}">
                    <a16:creationId xmlns:a16="http://schemas.microsoft.com/office/drawing/2014/main" id="{9AE09B42-709D-AC91-AE90-543A54D0F243}"/>
                  </a:ext>
                </a:extLst>
              </p:cNvPr>
              <p:cNvGrpSpPr/>
              <p:nvPr/>
            </p:nvGrpSpPr>
            <p:grpSpPr>
              <a:xfrm>
                <a:off x="376399" y="5360308"/>
                <a:ext cx="2405248" cy="2226044"/>
                <a:chOff x="552001" y="0"/>
                <a:chExt cx="5881036" cy="6350000"/>
              </a:xfrm>
            </p:grpSpPr>
            <p:sp>
              <p:nvSpPr>
                <p:cNvPr id="90" name="Freeform 15">
                  <a:extLst>
                    <a:ext uri="{FF2B5EF4-FFF2-40B4-BE49-F238E27FC236}">
                      <a16:creationId xmlns:a16="http://schemas.microsoft.com/office/drawing/2014/main" id="{B6B66BD4-268C-8CE6-C662-6874BE190A62}"/>
                    </a:ext>
                  </a:extLst>
                </p:cNvPr>
                <p:cNvSpPr/>
                <p:nvPr/>
              </p:nvSpPr>
              <p:spPr>
                <a:xfrm>
                  <a:off x="552001" y="0"/>
                  <a:ext cx="5881036" cy="6350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1665" h="6350000">
                      <a:moveTo>
                        <a:pt x="3160833" y="0"/>
                      </a:moveTo>
                      <a:lnTo>
                        <a:pt x="3160833" y="0"/>
                      </a:lnTo>
                      <a:cubicBezTo>
                        <a:pt x="4908795" y="7817"/>
                        <a:pt x="6321666" y="1427021"/>
                        <a:pt x="6321666" y="3175000"/>
                      </a:cubicBezTo>
                      <a:cubicBezTo>
                        <a:pt x="6321666" y="4922979"/>
                        <a:pt x="4908795" y="6342183"/>
                        <a:pt x="3160833" y="6350000"/>
                      </a:cubicBezTo>
                      <a:cubicBezTo>
                        <a:pt x="1412871" y="6342183"/>
                        <a:pt x="0" y="4922979"/>
                        <a:pt x="0" y="3175000"/>
                      </a:cubicBezTo>
                      <a:cubicBezTo>
                        <a:pt x="0" y="1427021"/>
                        <a:pt x="1412871" y="7817"/>
                        <a:pt x="3160833" y="0"/>
                      </a:cubicBezTo>
                      <a:close/>
                    </a:path>
                  </a:pathLst>
                </a:custGeom>
                <a:solidFill>
                  <a:srgbClr val="93B115"/>
                </a:solidFill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76E6D3B9-5B0C-4B58-B4AC-89CC947E68A7}"/>
                  </a:ext>
                </a:extLst>
              </p:cNvPr>
              <p:cNvSpPr/>
              <p:nvPr/>
            </p:nvSpPr>
            <p:spPr>
              <a:xfrm>
                <a:off x="480332" y="5312689"/>
                <a:ext cx="2465478" cy="22260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93B1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61169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22338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683506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244675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805845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367014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928183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489352" algn="l" defTabSz="1122338" rtl="0" eaLnBrk="1" latinLnBrk="0" hangingPunct="1">
                  <a:defRPr sz="22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</p:grpSp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id="{83C468FC-51F2-8F1F-418D-E9DB86AF4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710721" y="8341051"/>
              <a:ext cx="1775136" cy="1462268"/>
            </a:xfrm>
            <a:prstGeom prst="rect">
              <a:avLst/>
            </a:prstGeom>
          </p:spPr>
        </p:pic>
      </p:grpSp>
      <p:pic>
        <p:nvPicPr>
          <p:cNvPr id="20" name="Picture 5">
            <a:extLst>
              <a:ext uri="{FF2B5EF4-FFF2-40B4-BE49-F238E27FC236}">
                <a16:creationId xmlns:a16="http://schemas.microsoft.com/office/drawing/2014/main" id="{9DD8153E-2EE5-0C38-883F-7C139412D3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179484" y="10526531"/>
            <a:ext cx="1907268" cy="1678396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C9E3FAF-8E8C-CBD4-F2A7-4BA6270876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30" y="228153"/>
            <a:ext cx="1679806" cy="2088000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CB26DC44-F82C-DD5D-94B6-6E033A13EE64}"/>
              </a:ext>
            </a:extLst>
          </p:cNvPr>
          <p:cNvGrpSpPr/>
          <p:nvPr/>
        </p:nvGrpSpPr>
        <p:grpSpPr>
          <a:xfrm>
            <a:off x="398429" y="2057400"/>
            <a:ext cx="9395999" cy="828000"/>
            <a:chOff x="398429" y="2102827"/>
            <a:chExt cx="9395999" cy="828000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1C6672F1-3A7A-0068-2F0A-DAFABABDC8A6}"/>
                </a:ext>
              </a:extLst>
            </p:cNvPr>
            <p:cNvGrpSpPr/>
            <p:nvPr/>
          </p:nvGrpSpPr>
          <p:grpSpPr>
            <a:xfrm>
              <a:off x="398429" y="2254503"/>
              <a:ext cx="9395999" cy="539129"/>
              <a:chOff x="1923347" y="2481308"/>
              <a:chExt cx="6859835" cy="539129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BED9ABB-6D6A-4F29-DC20-BD6357C3FDA9}"/>
                  </a:ext>
                </a:extLst>
              </p:cNvPr>
              <p:cNvSpPr/>
              <p:nvPr/>
            </p:nvSpPr>
            <p:spPr>
              <a:xfrm>
                <a:off x="1923347" y="2517092"/>
                <a:ext cx="685983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61169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22338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83506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4467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0584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367014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928183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489352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400" b="1" kern="0" dirty="0">
                    <a:solidFill>
                      <a:srgbClr val="95B315"/>
                    </a:solidFill>
                    <a:latin typeface="Avenir Next LT Pro" panose="020B0504020202020204" pitchFamily="34" charset="0"/>
                  </a:rPr>
                  <a:t>REUNION DE RESTITUTION</a:t>
                </a:r>
              </a:p>
            </p:txBody>
          </p:sp>
          <p:sp>
            <p:nvSpPr>
              <p:cNvPr id="10" name="Google Shape;1401;p24">
                <a:extLst>
                  <a:ext uri="{FF2B5EF4-FFF2-40B4-BE49-F238E27FC236}">
                    <a16:creationId xmlns:a16="http://schemas.microsoft.com/office/drawing/2014/main" id="{FF19E5CB-FA52-EDC3-0477-2EFDE0AD80A0}"/>
                  </a:ext>
                </a:extLst>
              </p:cNvPr>
              <p:cNvSpPr/>
              <p:nvPr/>
            </p:nvSpPr>
            <p:spPr>
              <a:xfrm>
                <a:off x="2360598" y="2481308"/>
                <a:ext cx="6012948" cy="539129"/>
              </a:xfrm>
              <a:custGeom>
                <a:avLst/>
                <a:gdLst/>
                <a:ahLst/>
                <a:cxnLst/>
                <a:rect l="l" t="t" r="r" b="b"/>
                <a:pathLst>
                  <a:path w="48795" h="2952" extrusionOk="0">
                    <a:moveTo>
                      <a:pt x="1471" y="0"/>
                    </a:moveTo>
                    <a:cubicBezTo>
                      <a:pt x="647" y="0"/>
                      <a:pt x="0" y="647"/>
                      <a:pt x="0" y="1471"/>
                    </a:cubicBezTo>
                    <a:cubicBezTo>
                      <a:pt x="0" y="2295"/>
                      <a:pt x="647" y="2952"/>
                      <a:pt x="1471" y="2952"/>
                    </a:cubicBezTo>
                    <a:lnTo>
                      <a:pt x="47314" y="2952"/>
                    </a:lnTo>
                    <a:cubicBezTo>
                      <a:pt x="48138" y="2952"/>
                      <a:pt x="48795" y="2295"/>
                      <a:pt x="48795" y="1471"/>
                    </a:cubicBezTo>
                    <a:cubicBezTo>
                      <a:pt x="48795" y="647"/>
                      <a:pt x="48138" y="0"/>
                      <a:pt x="47314" y="0"/>
                    </a:cubicBezTo>
                    <a:close/>
                  </a:path>
                </a:pathLst>
              </a:custGeom>
              <a:noFill/>
              <a:ln w="28575" cap="flat" cmpd="sng">
                <a:solidFill>
                  <a:srgbClr val="AB34A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>
                  <a:defRPr lang="en-US"/>
                </a:defPPr>
                <a:lvl1pPr marL="0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61169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22338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83506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24467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805845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367014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928183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489352" algn="l" defTabSz="1122338" rtl="0" eaLnBrk="1" latinLnBrk="0" hangingPunct="1"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D152E7E7-2804-DD75-8A5C-E4927E76E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40696" y="2102827"/>
              <a:ext cx="903270" cy="82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267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615</Words>
  <Application>Microsoft Office PowerPoint</Application>
  <PresentationFormat>A3 (297 x 420 mm)</PresentationFormat>
  <Paragraphs>88</Paragraphs>
  <Slides>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Oswald Bold</vt:lpstr>
      <vt:lpstr>Wingdings</vt:lpstr>
      <vt:lpstr>Avenir Next LT Pro</vt:lpstr>
      <vt:lpstr>Avenir Next LT Pro Demi</vt:lpstr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Copie de FORAP Notes Culture sécurité EHPAD</dc:title>
  <dc:creator>LUCAS Marion</dc:creator>
  <cp:lastModifiedBy>Sandra GENEVOIS</cp:lastModifiedBy>
  <cp:revision>38</cp:revision>
  <cp:lastPrinted>2023-01-10T08:22:09Z</cp:lastPrinted>
  <dcterms:created xsi:type="dcterms:W3CDTF">2006-08-16T00:00:00Z</dcterms:created>
  <dcterms:modified xsi:type="dcterms:W3CDTF">2023-03-28T15:47:07Z</dcterms:modified>
  <dc:identifier>DAE0fp-c2Nc</dc:identifier>
</cp:coreProperties>
</file>