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presentation.xml" ContentType="application/vnd.openxmlformats-officedocument.presentationml.presentation.main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8"/>
  </p:notesMasterIdLst>
  <p:sldIdLst>
    <p:sldId id="256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fr-FR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65" d="100"/>
          <a:sy n="65" d="100"/>
        </p:scale>
        <p:origin x="858" y="78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 /><Relationship Id="rId10" Type="http://schemas.openxmlformats.org/officeDocument/2006/relationships/tableStyles" Target="tableStyles.xml" /><Relationship Id="rId11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4A876FD-538E-4959-BBA3-62E54673C75B}" type="datetimeFigureOut">
              <a:rPr lang="fr-FR"/>
              <a:t>03/02/2025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87940B1-2F92-4809-92B9-56782F0B18B2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087940B1-2F92-4809-92B9-56782F0B18B2}" type="slidenum">
              <a:rPr lang="fr-FR"/>
              <a:t>1</a:t>
            </a:fld>
            <a:endParaRPr lang="fr-FR"/>
          </a:p>
        </p:txBody>
      </p:sp>
    </p:spTree>
  </p:cSld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7F018E7-9176-E4A2-5CE7-C10903A12ACD}" type="slidenum">
              <a:rPr/>
              <a:t/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825EAC-6581-6DCC-D651-4DF0EFFAA14D}" type="slidenum">
              <a:rPr/>
              <a:t/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21D367-4B06-67D7-C426-3ECE4888DA12}" type="slidenum">
              <a:rPr/>
              <a:t/>
            </a:fld>
            <a:endParaRPr/>
          </a:p>
        </p:txBody>
      </p:sp>
    </p:spTree>
  </p:cSld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fr-FR"/>
              <a:t>Modifiez le style des sous-titres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Titre et texte vertica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Titre vertical et tex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Titre et conten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Titre de se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Deux contenu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Compara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Titre seu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V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4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Contenu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Image avec légen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E3B23837-1423-467F-AAA4-E0CC4C42444B}" type="slidenum">
              <a:rPr lang="fr-FR"/>
              <a:t>&lt;#&gt;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Cliquez pour 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FCBEF796-7AAB-4AB8-B604-DAEC01C2A456}" type="datetimeFigureOut">
              <a:rPr lang="fr-FR"/>
              <a:t>28/05/2025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>
              <a:defRPr/>
            </a:pPr>
            <a:fld id="{E3B23837-1423-467F-AAA4-E0CC4C42444B}" type="slidenum">
              <a:rPr lang="fr-FR"/>
              <a:t>4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9335023" y="3842187"/>
            <a:ext cx="2532185" cy="2793951"/>
          </a:xfrm>
          <a:prstGeom prst="rect">
            <a:avLst/>
          </a:pr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63174" y="0"/>
            <a:ext cx="2028825" cy="18288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2532185" cy="97733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 bwMode="auto">
          <a:xfrm>
            <a:off x="2548647" y="0"/>
            <a:ext cx="75875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La BU à quoi ça sert ?</a:t>
            </a:r>
            <a:endParaRPr/>
          </a:p>
          <a:p>
            <a:pPr algn="ctr">
              <a:defRPr/>
            </a:pPr>
            <a:r>
              <a:rPr lang="fr-FR" sz="2800" b="1"/>
              <a:t>Comment s’en servir ?</a:t>
            </a:r>
            <a:endParaRPr/>
          </a:p>
        </p:txBody>
      </p:sp>
      <p:sp>
        <p:nvSpPr>
          <p:cNvPr id="5" name="ZoneTexte 4"/>
          <p:cNvSpPr txBox="1"/>
          <p:nvPr/>
        </p:nvSpPr>
        <p:spPr bwMode="auto">
          <a:xfrm>
            <a:off x="486383" y="1746097"/>
            <a:ext cx="47762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Urines du 2</a:t>
            </a:r>
            <a:r>
              <a:rPr lang="fr-FR" baseline="30000"/>
              <a:t>ème</a:t>
            </a:r>
            <a:r>
              <a:rPr lang="fr-FR"/>
              <a:t> jet, récipient non stérile, pas de toilette préalable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/>
              <a:t>Recherche :</a:t>
            </a:r>
            <a:endParaRPr/>
          </a:p>
          <a:p>
            <a:pPr>
              <a:defRPr/>
            </a:pPr>
            <a:r>
              <a:rPr lang="fr-FR"/>
              <a:t>- de leucocytes / nitrites (infection)</a:t>
            </a:r>
            <a:endParaRPr/>
          </a:p>
          <a:p>
            <a:pPr>
              <a:defRPr/>
            </a:pPr>
            <a:r>
              <a:rPr lang="fr-FR"/>
              <a:t>- de protéines (maladie métabolique) </a:t>
            </a:r>
            <a:endParaRPr/>
          </a:p>
          <a:p>
            <a:pPr>
              <a:defRPr/>
            </a:pPr>
            <a:r>
              <a:rPr lang="fr-FR"/>
              <a:t>- de sang (anomalie de l’arbre urinaire)</a:t>
            </a:r>
            <a:endParaRPr/>
          </a:p>
        </p:txBody>
      </p:sp>
      <p:sp>
        <p:nvSpPr>
          <p:cNvPr id="6" name="Signe de multiplication 5"/>
          <p:cNvSpPr/>
          <p:nvPr/>
        </p:nvSpPr>
        <p:spPr bwMode="auto">
          <a:xfrm>
            <a:off x="9221027" y="4064050"/>
            <a:ext cx="2572378" cy="2793950"/>
          </a:xfrm>
          <a:prstGeom prst="mathMultiply">
            <a:avLst>
              <a:gd name="adj1" fmla="val 6377"/>
            </a:avLst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" name="ZoneTexte 7"/>
          <p:cNvSpPr txBox="1"/>
          <p:nvPr/>
        </p:nvSpPr>
        <p:spPr bwMode="auto">
          <a:xfrm>
            <a:off x="7380862" y="4880997"/>
            <a:ext cx="230788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/>
              <a:t>Non recommandée sur sonde (100% de colonisation à 1 mois)</a:t>
            </a:r>
            <a:endParaRPr/>
          </a:p>
        </p:txBody>
      </p:sp>
      <p:sp>
        <p:nvSpPr>
          <p:cNvPr id="12" name="ZoneTexte 11"/>
          <p:cNvSpPr txBox="1"/>
          <p:nvPr/>
        </p:nvSpPr>
        <p:spPr bwMode="auto">
          <a:xfrm>
            <a:off x="6161679" y="1746097"/>
            <a:ext cx="61186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/>
              <a:t>Positive = nitrites </a:t>
            </a:r>
            <a:r>
              <a:rPr lang="fr-FR" b="1"/>
              <a:t>et / ou </a:t>
            </a:r>
            <a:r>
              <a:rPr lang="fr-FR"/>
              <a:t>leucocytes</a:t>
            </a:r>
            <a:endParaRPr/>
          </a:p>
          <a:p>
            <a:pPr>
              <a:defRPr/>
            </a:pPr>
            <a:r>
              <a:rPr lang="fr-FR" sz="1400"/>
              <a:t>ATTENTION : nitrites négatifs pour certains germes (</a:t>
            </a:r>
            <a:r>
              <a:rPr lang="fr-FR" sz="1400" i="1"/>
              <a:t>Enterococcus</a:t>
            </a:r>
            <a:r>
              <a:rPr lang="fr-FR" sz="1400"/>
              <a:t>, </a:t>
            </a:r>
            <a:r>
              <a:rPr lang="fr-FR" sz="1400" i="1"/>
              <a:t>Staphylococcus</a:t>
            </a:r>
            <a:r>
              <a:rPr lang="fr-FR" sz="1400"/>
              <a:t>, </a:t>
            </a:r>
            <a:r>
              <a:rPr lang="fr-FR" sz="1400" i="1"/>
              <a:t>Pseudomonas</a:t>
            </a:r>
            <a:r>
              <a:rPr lang="fr-FR" sz="1400"/>
              <a:t>…)</a:t>
            </a:r>
            <a:endParaRPr/>
          </a:p>
          <a:p>
            <a:pPr>
              <a:defRPr/>
            </a:pPr>
            <a:endParaRPr lang="fr-FR"/>
          </a:p>
          <a:p>
            <a:pPr>
              <a:defRPr/>
            </a:pPr>
            <a:r>
              <a:rPr lang="fr-FR" sz="2000" b="1">
                <a:solidFill>
                  <a:srgbClr val="FF0000"/>
                </a:solidFill>
              </a:rPr>
              <a:t>Ne pose pas un diagnostic</a:t>
            </a:r>
            <a:endParaRPr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0" y="6596390"/>
            <a:ext cx="21887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i="1"/>
              <a:t>VPN : Valeur Prédictive Négative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11453942" y="6616264"/>
            <a:ext cx="90691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i="1"/>
              <a:t>Pilly</a:t>
            </a:r>
            <a:r>
              <a:rPr lang="fr-FR" sz="1100" i="1"/>
              <a:t> 2023</a:t>
            </a:r>
            <a:endParaRPr/>
          </a:p>
        </p:txBody>
      </p:sp>
      <p:sp>
        <p:nvSpPr>
          <p:cNvPr id="9" name="ZoneTexte 8"/>
          <p:cNvSpPr txBox="1"/>
          <p:nvPr/>
        </p:nvSpPr>
        <p:spPr bwMode="auto">
          <a:xfrm>
            <a:off x="834965" y="4987493"/>
            <a:ext cx="176059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Symptômes + BU négative = pas d’infection </a:t>
            </a:r>
            <a:r>
              <a:rPr lang="fr-FR" sz="1400"/>
              <a:t>(VPN 95%)</a:t>
            </a:r>
            <a:endParaRPr/>
          </a:p>
        </p:txBody>
      </p:sp>
      <p:pic>
        <p:nvPicPr>
          <p:cNvPr id="1028" name="Picture 4" descr="♂️ Simbolo Genere Maschile Emoji"/>
          <p:cNvPicPr>
            <a:picLocks noChangeAspect="1" noChangeArrowheads="1"/>
          </p:cNvPicPr>
          <p:nvPr/>
        </p:nvPicPr>
        <p:blipFill>
          <a:blip r:embed="rId6"/>
          <a:stretch/>
        </p:blipFill>
        <p:spPr bwMode="auto">
          <a:xfrm>
            <a:off x="3498386" y="4242400"/>
            <a:ext cx="1424089" cy="745093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 bwMode="auto">
          <a:xfrm>
            <a:off x="2944337" y="5129305"/>
            <a:ext cx="2532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Symptômes = ECBU d’emblée</a:t>
            </a:r>
            <a:endParaRPr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tretch/>
        </p:blipFill>
        <p:spPr bwMode="auto">
          <a:xfrm>
            <a:off x="1180516" y="4242400"/>
            <a:ext cx="931858" cy="745093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5" name="Rectangle 1034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ZoneTexte 1"/>
          <p:cNvSpPr txBox="1"/>
          <p:nvPr/>
        </p:nvSpPr>
        <p:spPr bwMode="auto">
          <a:xfrm>
            <a:off x="1137035" y="609600"/>
            <a:ext cx="3595678" cy="133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3400">
                <a:latin typeface="Aptos Display"/>
                <a:ea typeface="Arial"/>
                <a:cs typeface="Arial"/>
              </a:rPr>
              <a:t>Quels symptômes tu dois chercher ?</a:t>
            </a:r>
            <a:endParaRPr/>
          </a:p>
        </p:txBody>
      </p:sp>
      <p:sp>
        <p:nvSpPr>
          <p:cNvPr id="3" name="ZoneTexte 2"/>
          <p:cNvSpPr txBox="1"/>
          <p:nvPr/>
        </p:nvSpPr>
        <p:spPr bwMode="auto">
          <a:xfrm>
            <a:off x="1137034" y="2194102"/>
            <a:ext cx="3158740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/>
              <a:t>Mictions impérieuses, fréquentes et / ou douloureuses</a:t>
            </a:r>
            <a:endParaRPr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/>
              <a:t>Brûlures mictionnelles</a:t>
            </a:r>
            <a:endParaRPr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/>
              <a:t>Douleur sus-pubienne</a:t>
            </a:r>
            <a:endParaRPr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000"/>
              <a:t>Apparition ou aggravation d’une incontinence urinaire</a:t>
            </a:r>
            <a:endParaRPr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 l="0" t="80" r="3" b="3"/>
          <a:stretch/>
        </p:blipFill>
        <p:spPr bwMode="auto"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 fill="norm" stroke="1" extrusionOk="0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noFill/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4884" y="5766378"/>
            <a:ext cx="1211014" cy="109161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1"/>
            <a:ext cx="1748413" cy="6748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4356112" y="2159785"/>
            <a:ext cx="3476396" cy="2317597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 bwMode="auto">
          <a:xfrm>
            <a:off x="866173" y="959099"/>
            <a:ext cx="33128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/>
              <a:t>SFU</a:t>
            </a:r>
            <a:endParaRPr/>
          </a:p>
          <a:p>
            <a:pPr algn="ctr">
              <a:defRPr/>
            </a:pPr>
            <a:r>
              <a:rPr lang="fr-FR" sz="2000"/>
              <a:t>Plaies / Sécheresse ?</a:t>
            </a:r>
            <a:endParaRPr/>
          </a:p>
        </p:txBody>
      </p:sp>
      <p:sp>
        <p:nvSpPr>
          <p:cNvPr id="6" name="ZoneTexte 5"/>
          <p:cNvSpPr txBox="1"/>
          <p:nvPr/>
        </p:nvSpPr>
        <p:spPr bwMode="auto">
          <a:xfrm>
            <a:off x="8045956" y="959099"/>
            <a:ext cx="22574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/>
              <a:t>Odeurs</a:t>
            </a:r>
            <a:endParaRPr/>
          </a:p>
          <a:p>
            <a:pPr algn="ctr">
              <a:defRPr/>
            </a:pPr>
            <a:r>
              <a:rPr lang="fr-FR" sz="2000"/>
              <a:t>Déshydratation ?</a:t>
            </a:r>
            <a:endParaRPr/>
          </a:p>
        </p:txBody>
      </p:sp>
      <p:sp>
        <p:nvSpPr>
          <p:cNvPr id="7" name="ZoneTexte 6"/>
          <p:cNvSpPr txBox="1"/>
          <p:nvPr/>
        </p:nvSpPr>
        <p:spPr bwMode="auto">
          <a:xfrm>
            <a:off x="8320224" y="2749198"/>
            <a:ext cx="316102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/>
              <a:t>Confusion</a:t>
            </a:r>
            <a:endParaRPr/>
          </a:p>
          <a:p>
            <a:pPr algn="ctr">
              <a:defRPr/>
            </a:pPr>
            <a:r>
              <a:rPr lang="fr-FR" sz="2400" b="1"/>
              <a:t>Alitement récent</a:t>
            </a:r>
            <a:endParaRPr/>
          </a:p>
          <a:p>
            <a:pPr algn="ctr">
              <a:defRPr/>
            </a:pPr>
            <a:r>
              <a:rPr lang="fr-FR" sz="2000"/>
              <a:t>RAU ? Fécalome ? Autre ?</a:t>
            </a:r>
            <a:endParaRPr/>
          </a:p>
        </p:txBody>
      </p:sp>
      <p:sp>
        <p:nvSpPr>
          <p:cNvPr id="8" name="ZoneTexte 7"/>
          <p:cNvSpPr txBox="1"/>
          <p:nvPr/>
        </p:nvSpPr>
        <p:spPr bwMode="auto">
          <a:xfrm>
            <a:off x="866173" y="2890391"/>
            <a:ext cx="291633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/>
              <a:t>↑ CRP</a:t>
            </a:r>
            <a:endParaRPr/>
          </a:p>
          <a:p>
            <a:pPr algn="ctr">
              <a:defRPr/>
            </a:pPr>
            <a:r>
              <a:rPr lang="fr-FR" sz="2000"/>
              <a:t>Autres infections ? Arthropathie ? Veinite ? Hématome ? </a:t>
            </a:r>
            <a:r>
              <a:rPr lang="fr-FR" sz="2000"/>
              <a:t>Phlébite ?</a:t>
            </a:r>
            <a:endParaRPr lang="fr-FR" sz="2000"/>
          </a:p>
        </p:txBody>
      </p:sp>
      <p:sp>
        <p:nvSpPr>
          <p:cNvPr id="9" name="ZoneTexte 8"/>
          <p:cNvSpPr txBox="1"/>
          <p:nvPr/>
        </p:nvSpPr>
        <p:spPr bwMode="auto">
          <a:xfrm>
            <a:off x="990567" y="5589104"/>
            <a:ext cx="2916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/>
              <a:t>RAU / Incontinence</a:t>
            </a:r>
            <a:endParaRPr/>
          </a:p>
          <a:p>
            <a:pPr algn="ctr">
              <a:defRPr/>
            </a:pPr>
            <a:r>
              <a:rPr lang="fr-FR" sz="2000"/>
              <a:t>Médicaments ?</a:t>
            </a:r>
            <a:endParaRPr/>
          </a:p>
        </p:txBody>
      </p:sp>
      <p:sp>
        <p:nvSpPr>
          <p:cNvPr id="10" name="ZoneTexte 9"/>
          <p:cNvSpPr txBox="1"/>
          <p:nvPr/>
        </p:nvSpPr>
        <p:spPr bwMode="auto">
          <a:xfrm>
            <a:off x="8200204" y="5589104"/>
            <a:ext cx="19489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400" b="1"/>
              <a:t>Fièvre</a:t>
            </a:r>
            <a:endParaRPr/>
          </a:p>
          <a:p>
            <a:pPr algn="ctr">
              <a:defRPr/>
            </a:pPr>
            <a:r>
              <a:rPr lang="fr-FR" sz="2000"/>
              <a:t>Autres causes ?</a:t>
            </a:r>
            <a:endParaRPr/>
          </a:p>
        </p:txBody>
      </p:sp>
      <p:sp>
        <p:nvSpPr>
          <p:cNvPr id="13" name="ZoneTexte 12"/>
          <p:cNvSpPr txBox="1"/>
          <p:nvPr/>
        </p:nvSpPr>
        <p:spPr bwMode="auto"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 sz="2800" b="1"/>
              <a:t>Cherche aussi ailleurs… </a:t>
            </a:r>
            <a:endParaRPr/>
          </a:p>
        </p:txBody>
      </p:sp>
      <p:sp>
        <p:nvSpPr>
          <p:cNvPr id="14" name="ZoneTexte 13"/>
          <p:cNvSpPr txBox="1"/>
          <p:nvPr/>
        </p:nvSpPr>
        <p:spPr bwMode="auto">
          <a:xfrm>
            <a:off x="4356112" y="4477382"/>
            <a:ext cx="3476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fr-FR"/>
              <a:t>&lt; 10% des patients ont une infection sans signe infectieux</a:t>
            </a:r>
            <a:endParaRPr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10163174" y="0"/>
            <a:ext cx="2028825" cy="182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2532185" cy="977335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 bwMode="auto">
          <a:xfrm>
            <a:off x="0" y="6596390"/>
            <a:ext cx="5107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100" b="0" i="1">
                <a:solidFill>
                  <a:srgbClr val="222222"/>
                </a:solidFill>
                <a:latin typeface="Arial"/>
              </a:rPr>
              <a:t>« avec l’aimable autorisation du Pr Claire Roubaud </a:t>
            </a:r>
            <a:r>
              <a:rPr lang="fr-FR" sz="1100" b="0" i="1">
                <a:solidFill>
                  <a:srgbClr val="222222"/>
                </a:solidFill>
                <a:latin typeface="Arial"/>
              </a:rPr>
              <a:t>Baudron</a:t>
            </a:r>
            <a:r>
              <a:rPr lang="fr-FR" sz="1100" b="0" i="1">
                <a:solidFill>
                  <a:srgbClr val="222222"/>
                </a:solidFill>
                <a:latin typeface="Arial"/>
              </a:rPr>
              <a:t> » </a:t>
            </a:r>
            <a:r>
              <a:rPr lang="fr-FR" sz="1100" i="1"/>
              <a:t>(CHU Bordeaux)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bg>
      <p:bgPr shadeToTitle="0">
        <a:solidFill>
          <a:schemeClr val="bg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3" name="sketchy line"/>
          <p:cNvSpPr>
            <a:spLocks noAdjustHandles="1" noChangeArrowheads="1" noChangeAspect="1" noChangeShapeType="1" noEditPoints="1" noGrp="1" noMove="1" noResize="1" noRot="1" noTextEdit="1"/>
          </p:cNvSpPr>
          <p:nvPr/>
        </p:nvSpPr>
        <p:spPr bwMode="auto"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stroke="1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fill="norm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ZoneTexte 2"/>
          <p:cNvSpPr txBox="1"/>
          <p:nvPr/>
        </p:nvSpPr>
        <p:spPr bwMode="auto"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200"/>
              <a:t>« Pas d’infection, pas de symptômes</a:t>
            </a:r>
            <a:endParaRPr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200"/>
              <a:t>Pas de symptômes, pas de BU</a:t>
            </a:r>
            <a:endParaRPr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/>
              <a:buChar char="•"/>
              <a:defRPr/>
            </a:pPr>
            <a:r>
              <a:rPr lang="en-US" sz="2200"/>
              <a:t>Pas de BU… pas de BU »</a:t>
            </a:r>
            <a:endParaRPr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0" t="4345" r="0" b="33343"/>
          <a:stretch/>
        </p:blipFill>
        <p:spPr bwMode="auto">
          <a:xfrm>
            <a:off x="5311702" y="10"/>
            <a:ext cx="6878774" cy="6857990"/>
          </a:xfrm>
          <a:custGeom>
            <a:avLst/>
            <a:gdLst/>
            <a:ahLst/>
            <a:cxnLst/>
            <a:rect l="l" t="t" r="r" b="b"/>
            <a:pathLst>
              <a:path w="6878775" h="6858000" fill="norm" stroke="1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0" y="5029200"/>
            <a:ext cx="2028825" cy="18288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0" y="0"/>
            <a:ext cx="2532185" cy="977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Arial"/>
        <a:cs typeface="Arial"/>
      </a:majorFont>
      <a:minorFont>
        <a:latin typeface="Aptos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 bwMode="auto"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onlyoffice/8.3.0.94</Application>
  <PresentationFormat>On-screen Show (4:3)</PresentationFormat>
  <Paragraphs>0</Paragraphs>
  <Slides>4</Slides>
  <Notes>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Theme 1</vt:lpstr>
      <vt:lpstr>Slide 1</vt:lpstr>
      <vt:lpstr>Slide 2</vt:lpstr>
      <vt:lpstr>Slide 3</vt:lpstr>
      <vt:lpstr>Slide 4</vt:lpstr>
    </vt:vector>
  </TitlesOfParts>
  <Company/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Festou</dc:creator>
  <cp:lastModifiedBy>inconnu INCONNU</cp:lastModifiedBy>
  <cp:revision>24</cp:revision>
  <dcterms:created xsi:type="dcterms:W3CDTF">2025-01-01T08:58:14Z</dcterms:created>
  <dcterms:modified xsi:type="dcterms:W3CDTF">2025-05-28T09:08:08Z</dcterms:modified>
</cp:coreProperties>
</file>